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2" r:id="rId3"/>
    <p:sldId id="371" r:id="rId4"/>
    <p:sldId id="375" r:id="rId5"/>
    <p:sldId id="376" r:id="rId6"/>
    <p:sldId id="391" r:id="rId7"/>
    <p:sldId id="396" r:id="rId8"/>
    <p:sldId id="407" r:id="rId9"/>
    <p:sldId id="386" r:id="rId10"/>
    <p:sldId id="392" r:id="rId11"/>
    <p:sldId id="387" r:id="rId12"/>
    <p:sldId id="398" r:id="rId13"/>
    <p:sldId id="408" r:id="rId14"/>
    <p:sldId id="409" r:id="rId15"/>
    <p:sldId id="410" r:id="rId16"/>
    <p:sldId id="411" r:id="rId17"/>
    <p:sldId id="412" r:id="rId18"/>
    <p:sldId id="41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FF"/>
    <a:srgbClr val="99CCFF"/>
    <a:srgbClr val="CC66FF"/>
    <a:srgbClr val="FEF0E2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5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A75A7-6530-41CD-9F82-0E2165FFDE10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5E279-E958-4FEC-B712-AC75B5D4FD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10F10-2529-4E30-B198-DB3877310E6E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F0D4C-19D8-4216-B92A-C31384AEC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32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AC5C49-2693-4BF6-83BA-3A4568B02B66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48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520968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759552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74493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88E026-B784-4D7E-8EB7-00AB185EF430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457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0C680A-5BEB-44E7-98BE-0C0612CFF625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1528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31E4D9-EEF5-489D-8052-A4CC789A247E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5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AD5AF8-FA87-493F-8975-DBFD83FD6E58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1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BDAB6-9CFB-4D16-819C-2938DBC50FFD}" type="slidenum">
              <a:rPr lang="ru-RU">
                <a:latin typeface="Arial" pitchFamily="34" charset="0"/>
              </a:rPr>
              <a:pPr/>
              <a:t>10</a:t>
            </a:fld>
            <a:endParaRPr lang="ru-RU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12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33513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77554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10983-AD60-4977-8A41-9627880EF04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19793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85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54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23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79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2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33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12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15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47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23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165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AA60CC-5A0E-4BEB-ADBB-F3413933F401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2B227EF-9554-426C-8720-2A76C9B84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23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5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almanah.ikprao.ru/10/pril01ogl.htm" TargetMode="External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8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almanah.ikprao.ru/articles/almanah-16/prochitannyj-tekst-kak-istochnik-nuzhnoj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092410"/>
            <a:ext cx="8765059" cy="252077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ЧИТАТЕЛЬСКОЕ РАЗВИТИЕ И ПРИОБЩЕНИЕ К ЧТЕНИЮ ДОШКОЛЬНИКОВ И МЛАДШИХ ШКОЛЬНИКОВ</a:t>
            </a: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15" y="5167188"/>
            <a:ext cx="7697995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Гончарова  Елена </a:t>
            </a:r>
            <a:r>
              <a:rPr lang="ru-RU" dirty="0"/>
              <a:t>Львовна, </a:t>
            </a:r>
            <a:r>
              <a:rPr lang="ru-RU" dirty="0" err="1"/>
              <a:t>д.психол.н</a:t>
            </a:r>
            <a:r>
              <a:rPr lang="ru-RU" dirty="0"/>
              <a:t>., вице-президент </a:t>
            </a:r>
            <a:r>
              <a:rPr lang="ru-RU" dirty="0" smtClean="0"/>
              <a:t>РАЧ, ФГБНУ «Институт коррекционной педагогики РАО».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1232" y="801615"/>
            <a:ext cx="878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Х юбилейная Всероссийская научно-практическая конференция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«Национальная программа поддержки и развития чтения: проблемы и перспективы»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1669" y="1013897"/>
            <a:ext cx="2262619" cy="69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993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28539" y="1240870"/>
            <a:ext cx="1809421" cy="1707787"/>
            <a:chOff x="2287" y="14219"/>
            <a:chExt cx="2551" cy="2551"/>
          </a:xfrm>
        </p:grpSpPr>
        <p:sp>
          <p:nvSpPr>
            <p:cNvPr id="9263" name="Oval 3"/>
            <p:cNvSpPr>
              <a:spLocks noChangeAspect="1" noChangeArrowheads="1"/>
            </p:cNvSpPr>
            <p:nvPr/>
          </p:nvSpPr>
          <p:spPr bwMode="auto">
            <a:xfrm>
              <a:off x="2287" y="14219"/>
              <a:ext cx="2551" cy="2551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64" name="Oval 4"/>
            <p:cNvSpPr>
              <a:spLocks noChangeAspect="1" noChangeArrowheads="1"/>
            </p:cNvSpPr>
            <p:nvPr/>
          </p:nvSpPr>
          <p:spPr bwMode="auto">
            <a:xfrm>
              <a:off x="2484" y="14414"/>
              <a:ext cx="2154" cy="215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65" name="Oval 5"/>
            <p:cNvSpPr>
              <a:spLocks noChangeArrowheads="1"/>
            </p:cNvSpPr>
            <p:nvPr/>
          </p:nvSpPr>
          <p:spPr bwMode="auto">
            <a:xfrm>
              <a:off x="2676" y="14607"/>
              <a:ext cx="1763" cy="17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66" name="Line 6"/>
            <p:cNvSpPr>
              <a:spLocks noChangeShapeType="1"/>
            </p:cNvSpPr>
            <p:nvPr/>
          </p:nvSpPr>
          <p:spPr bwMode="auto">
            <a:xfrm>
              <a:off x="3552" y="14605"/>
              <a:ext cx="0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7" name="Line 7"/>
            <p:cNvSpPr>
              <a:spLocks noChangeShapeType="1"/>
            </p:cNvSpPr>
            <p:nvPr/>
          </p:nvSpPr>
          <p:spPr bwMode="auto">
            <a:xfrm rot="1260637">
              <a:off x="3562" y="14613"/>
              <a:ext cx="3" cy="17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8" name="Line 8"/>
            <p:cNvSpPr>
              <a:spLocks noChangeShapeType="1"/>
            </p:cNvSpPr>
            <p:nvPr/>
          </p:nvSpPr>
          <p:spPr bwMode="auto">
            <a:xfrm rot="8064404">
              <a:off x="3553" y="14605"/>
              <a:ext cx="2" cy="1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9" name="Line 9"/>
            <p:cNvSpPr>
              <a:spLocks noChangeShapeType="1"/>
            </p:cNvSpPr>
            <p:nvPr/>
          </p:nvSpPr>
          <p:spPr bwMode="auto">
            <a:xfrm rot="2397119">
              <a:off x="3546" y="14613"/>
              <a:ext cx="3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0" name="Line 10"/>
            <p:cNvSpPr>
              <a:spLocks noChangeShapeType="1"/>
            </p:cNvSpPr>
            <p:nvPr/>
          </p:nvSpPr>
          <p:spPr bwMode="auto">
            <a:xfrm rot="5400000">
              <a:off x="3556" y="14601"/>
              <a:ext cx="2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1" name="Line 11"/>
            <p:cNvSpPr>
              <a:spLocks noChangeShapeType="1"/>
            </p:cNvSpPr>
            <p:nvPr/>
          </p:nvSpPr>
          <p:spPr bwMode="auto">
            <a:xfrm rot="-1350814">
              <a:off x="3544" y="14594"/>
              <a:ext cx="0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Line 12"/>
            <p:cNvSpPr>
              <a:spLocks noChangeShapeType="1"/>
            </p:cNvSpPr>
            <p:nvPr/>
          </p:nvSpPr>
          <p:spPr bwMode="auto">
            <a:xfrm rot="3965862">
              <a:off x="3544" y="14601"/>
              <a:ext cx="2" cy="17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3" name="Line 13"/>
            <p:cNvSpPr>
              <a:spLocks noChangeShapeType="1"/>
            </p:cNvSpPr>
            <p:nvPr/>
          </p:nvSpPr>
          <p:spPr bwMode="auto">
            <a:xfrm rot="-4156385">
              <a:off x="3567" y="14608"/>
              <a:ext cx="1" cy="17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Oval 14"/>
            <p:cNvSpPr>
              <a:spLocks noChangeAspect="1" noChangeArrowheads="1"/>
            </p:cNvSpPr>
            <p:nvPr/>
          </p:nvSpPr>
          <p:spPr bwMode="auto">
            <a:xfrm>
              <a:off x="3326" y="15252"/>
              <a:ext cx="448" cy="45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5" name="Oval 15"/>
            <p:cNvSpPr>
              <a:spLocks noChangeAspect="1" noChangeArrowheads="1"/>
            </p:cNvSpPr>
            <p:nvPr/>
          </p:nvSpPr>
          <p:spPr bwMode="auto">
            <a:xfrm>
              <a:off x="3384" y="15314"/>
              <a:ext cx="334" cy="335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76" name="AutoShape 16"/>
            <p:cNvSpPr>
              <a:spLocks noChangeArrowheads="1"/>
            </p:cNvSpPr>
            <p:nvPr/>
          </p:nvSpPr>
          <p:spPr bwMode="auto">
            <a:xfrm>
              <a:off x="2633" y="14564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7" name="AutoShape 17"/>
            <p:cNvSpPr>
              <a:spLocks noChangeArrowheads="1"/>
            </p:cNvSpPr>
            <p:nvPr/>
          </p:nvSpPr>
          <p:spPr bwMode="auto">
            <a:xfrm rot="660000">
              <a:off x="2644" y="14577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8" name="AutoShape 18"/>
            <p:cNvSpPr>
              <a:spLocks noChangeAspect="1" noChangeArrowheads="1"/>
            </p:cNvSpPr>
            <p:nvPr/>
          </p:nvSpPr>
          <p:spPr bwMode="auto">
            <a:xfrm rot="1320000">
              <a:off x="2603" y="14536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9" name="AutoShape 19"/>
            <p:cNvSpPr>
              <a:spLocks noChangeAspect="1" noChangeArrowheads="1"/>
            </p:cNvSpPr>
            <p:nvPr/>
          </p:nvSpPr>
          <p:spPr bwMode="auto">
            <a:xfrm rot="360000">
              <a:off x="2596" y="14521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9219" name="Picture 20" descr="j0398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3597" y="1379893"/>
            <a:ext cx="2181488" cy="215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0559229" y="3059820"/>
            <a:ext cx="1200971" cy="1161343"/>
            <a:chOff x="7827" y="11667"/>
            <a:chExt cx="1587" cy="1587"/>
          </a:xfrm>
        </p:grpSpPr>
        <p:sp>
          <p:nvSpPr>
            <p:cNvPr id="9252" name="Oval 22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53" name="Oval 23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4" name="Line 24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Line 25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Line 26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7" name="Line 27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8" name="Line 28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9" name="Line 29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0" name="Line 30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1" name="Line 31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62" name="Oval 32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7935087" y="3262646"/>
            <a:ext cx="1321325" cy="1235213"/>
            <a:chOff x="4917" y="11742"/>
            <a:chExt cx="1587" cy="1587"/>
          </a:xfrm>
        </p:grpSpPr>
        <p:sp>
          <p:nvSpPr>
            <p:cNvPr id="9241" name="Oval 34"/>
            <p:cNvSpPr>
              <a:spLocks noChangeArrowheads="1"/>
            </p:cNvSpPr>
            <p:nvPr/>
          </p:nvSpPr>
          <p:spPr bwMode="auto">
            <a:xfrm>
              <a:off x="4917" y="11742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42" name="Oval 35"/>
            <p:cNvSpPr>
              <a:spLocks noChangeAspect="1" noChangeArrowheads="1"/>
            </p:cNvSpPr>
            <p:nvPr/>
          </p:nvSpPr>
          <p:spPr bwMode="auto">
            <a:xfrm>
              <a:off x="4995" y="11820"/>
              <a:ext cx="1429" cy="14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36"/>
            <p:cNvSpPr>
              <a:spLocks noChangeShapeType="1"/>
            </p:cNvSpPr>
            <p:nvPr/>
          </p:nvSpPr>
          <p:spPr bwMode="auto">
            <a:xfrm>
              <a:off x="5707" y="11825"/>
              <a:ext cx="0" cy="14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37"/>
            <p:cNvSpPr>
              <a:spLocks noChangeShapeType="1"/>
            </p:cNvSpPr>
            <p:nvPr/>
          </p:nvSpPr>
          <p:spPr bwMode="auto">
            <a:xfrm rot="1260637" flipH="1">
              <a:off x="5718" y="11819"/>
              <a:ext cx="5" cy="14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Line 38"/>
            <p:cNvSpPr>
              <a:spLocks noChangeShapeType="1"/>
            </p:cNvSpPr>
            <p:nvPr/>
          </p:nvSpPr>
          <p:spPr bwMode="auto">
            <a:xfrm rot="8064404">
              <a:off x="5704" y="11817"/>
              <a:ext cx="0" cy="14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39"/>
            <p:cNvSpPr>
              <a:spLocks noChangeShapeType="1"/>
            </p:cNvSpPr>
            <p:nvPr/>
          </p:nvSpPr>
          <p:spPr bwMode="auto">
            <a:xfrm rot="2397119" flipH="1">
              <a:off x="5710" y="11832"/>
              <a:ext cx="1" cy="14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Line 40"/>
            <p:cNvSpPr>
              <a:spLocks noChangeShapeType="1"/>
            </p:cNvSpPr>
            <p:nvPr/>
          </p:nvSpPr>
          <p:spPr bwMode="auto">
            <a:xfrm rot="5400000">
              <a:off x="5710" y="11791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Line 41"/>
            <p:cNvSpPr>
              <a:spLocks noChangeShapeType="1"/>
            </p:cNvSpPr>
            <p:nvPr/>
          </p:nvSpPr>
          <p:spPr bwMode="auto">
            <a:xfrm rot="20249186" flipH="1">
              <a:off x="5701" y="11834"/>
              <a:ext cx="2" cy="14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Line 42"/>
            <p:cNvSpPr>
              <a:spLocks noChangeShapeType="1"/>
            </p:cNvSpPr>
            <p:nvPr/>
          </p:nvSpPr>
          <p:spPr bwMode="auto">
            <a:xfrm rot="3965862">
              <a:off x="5706" y="11796"/>
              <a:ext cx="4" cy="14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Line 43"/>
            <p:cNvSpPr>
              <a:spLocks noChangeShapeType="1"/>
            </p:cNvSpPr>
            <p:nvPr/>
          </p:nvSpPr>
          <p:spPr bwMode="auto">
            <a:xfrm rot="-4156385">
              <a:off x="5701" y="11811"/>
              <a:ext cx="2" cy="14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Oval 44"/>
            <p:cNvSpPr>
              <a:spLocks noChangeArrowheads="1"/>
            </p:cNvSpPr>
            <p:nvPr/>
          </p:nvSpPr>
          <p:spPr bwMode="auto">
            <a:xfrm>
              <a:off x="5599" y="12435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6167126" y="1927508"/>
            <a:ext cx="1416892" cy="1249080"/>
            <a:chOff x="4984" y="2384"/>
            <a:chExt cx="1871" cy="1872"/>
          </a:xfrm>
        </p:grpSpPr>
        <p:sp>
          <p:nvSpPr>
            <p:cNvPr id="9228" name="Oval 46"/>
            <p:cNvSpPr>
              <a:spLocks noChangeAspect="1" noChangeArrowheads="1"/>
            </p:cNvSpPr>
            <p:nvPr/>
          </p:nvSpPr>
          <p:spPr bwMode="auto">
            <a:xfrm>
              <a:off x="4984" y="2384"/>
              <a:ext cx="1871" cy="1872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29" name="Oval 47"/>
            <p:cNvSpPr>
              <a:spLocks noChangeArrowheads="1"/>
            </p:cNvSpPr>
            <p:nvPr/>
          </p:nvSpPr>
          <p:spPr bwMode="auto">
            <a:xfrm>
              <a:off x="5024" y="2436"/>
              <a:ext cx="1792" cy="17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30" name="Oval 48"/>
            <p:cNvSpPr>
              <a:spLocks noChangeArrowheads="1"/>
            </p:cNvSpPr>
            <p:nvPr/>
          </p:nvSpPr>
          <p:spPr bwMode="auto">
            <a:xfrm>
              <a:off x="5148" y="2559"/>
              <a:ext cx="1548" cy="15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9231" name="Line 49"/>
            <p:cNvSpPr>
              <a:spLocks noChangeShapeType="1"/>
            </p:cNvSpPr>
            <p:nvPr/>
          </p:nvSpPr>
          <p:spPr bwMode="auto">
            <a:xfrm>
              <a:off x="5917" y="2557"/>
              <a:ext cx="0" cy="15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Line 50"/>
            <p:cNvSpPr>
              <a:spLocks noChangeShapeType="1"/>
            </p:cNvSpPr>
            <p:nvPr/>
          </p:nvSpPr>
          <p:spPr bwMode="auto">
            <a:xfrm rot="1260637">
              <a:off x="5926" y="2564"/>
              <a:ext cx="2" cy="15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51"/>
            <p:cNvSpPr>
              <a:spLocks noChangeShapeType="1"/>
            </p:cNvSpPr>
            <p:nvPr/>
          </p:nvSpPr>
          <p:spPr bwMode="auto">
            <a:xfrm rot="8064404">
              <a:off x="5917" y="2546"/>
              <a:ext cx="2" cy="15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Line 52"/>
            <p:cNvSpPr>
              <a:spLocks noChangeShapeType="1"/>
            </p:cNvSpPr>
            <p:nvPr/>
          </p:nvSpPr>
          <p:spPr bwMode="auto">
            <a:xfrm rot="2397119">
              <a:off x="5912" y="2564"/>
              <a:ext cx="2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Line 53"/>
            <p:cNvSpPr>
              <a:spLocks noChangeShapeType="1"/>
            </p:cNvSpPr>
            <p:nvPr/>
          </p:nvSpPr>
          <p:spPr bwMode="auto">
            <a:xfrm rot="5400000">
              <a:off x="5920" y="2543"/>
              <a:ext cx="2" cy="1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54"/>
            <p:cNvSpPr>
              <a:spLocks noChangeShapeType="1"/>
            </p:cNvSpPr>
            <p:nvPr/>
          </p:nvSpPr>
          <p:spPr bwMode="auto">
            <a:xfrm rot="-1350814">
              <a:off x="5910" y="2548"/>
              <a:ext cx="0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55"/>
            <p:cNvSpPr>
              <a:spLocks noChangeShapeType="1"/>
            </p:cNvSpPr>
            <p:nvPr/>
          </p:nvSpPr>
          <p:spPr bwMode="auto">
            <a:xfrm rot="3965862">
              <a:off x="5910" y="2542"/>
              <a:ext cx="2" cy="15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56"/>
            <p:cNvSpPr>
              <a:spLocks noChangeShapeType="1"/>
            </p:cNvSpPr>
            <p:nvPr/>
          </p:nvSpPr>
          <p:spPr bwMode="auto">
            <a:xfrm rot="-4156385">
              <a:off x="5930" y="2549"/>
              <a:ext cx="1" cy="15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Oval 57"/>
            <p:cNvSpPr>
              <a:spLocks noChangeAspect="1" noChangeArrowheads="1"/>
            </p:cNvSpPr>
            <p:nvPr/>
          </p:nvSpPr>
          <p:spPr bwMode="auto">
            <a:xfrm>
              <a:off x="5737" y="3138"/>
              <a:ext cx="351" cy="35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Oval 58"/>
            <p:cNvSpPr>
              <a:spLocks noChangeAspect="1" noChangeArrowheads="1"/>
            </p:cNvSpPr>
            <p:nvPr/>
          </p:nvSpPr>
          <p:spPr bwMode="auto">
            <a:xfrm>
              <a:off x="5783" y="3186"/>
              <a:ext cx="261" cy="25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9223" name="AutoShape 59"/>
          <p:cNvSpPr>
            <a:spLocks noChangeArrowheads="1"/>
          </p:cNvSpPr>
          <p:nvPr/>
        </p:nvSpPr>
        <p:spPr bwMode="auto">
          <a:xfrm flipV="1">
            <a:off x="7814962" y="5580749"/>
            <a:ext cx="3141133" cy="609600"/>
          </a:xfrm>
          <a:prstGeom prst="wedgeRoundRectCallout">
            <a:avLst>
              <a:gd name="adj1" fmla="val -38616"/>
              <a:gd name="adj2" fmla="val 245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1600" b="1"/>
              <a:t>В «колесе чтения» нет обода</a:t>
            </a:r>
            <a:r>
              <a:rPr lang="ru-RU"/>
              <a:t> </a:t>
            </a:r>
          </a:p>
        </p:txBody>
      </p:sp>
      <p:sp>
        <p:nvSpPr>
          <p:cNvPr id="9224" name="AutoShape 60"/>
          <p:cNvSpPr>
            <a:spLocks noChangeArrowheads="1"/>
          </p:cNvSpPr>
          <p:nvPr/>
        </p:nvSpPr>
        <p:spPr bwMode="auto">
          <a:xfrm flipV="1">
            <a:off x="7727951" y="4941887"/>
            <a:ext cx="4004733" cy="1269442"/>
          </a:xfrm>
          <a:prstGeom prst="wedgeRoundRectCallout">
            <a:avLst>
              <a:gd name="adj1" fmla="val 26898"/>
              <a:gd name="adj2" fmla="val 108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1600" dirty="0"/>
              <a:t> </a:t>
            </a:r>
            <a:r>
              <a:rPr lang="ru-RU" sz="2400" b="1" dirty="0"/>
              <a:t>Установка на продуктивное чтение еще не сложилась</a:t>
            </a:r>
            <a:endParaRPr lang="ru-RU" sz="2800" b="1" dirty="0"/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flipV="1">
            <a:off x="2435483" y="4029934"/>
            <a:ext cx="4610100" cy="1655762"/>
          </a:xfrm>
          <a:prstGeom prst="wedgeRoundRectCallout">
            <a:avLst>
              <a:gd name="adj1" fmla="val 44856"/>
              <a:gd name="adj2" fmla="val 10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800" b="1" dirty="0"/>
              <a:t>Недостаточное обеспечение установки на продуктивное чтение </a:t>
            </a:r>
            <a:endParaRPr lang="ru-RU" sz="3600" b="1" dirty="0"/>
          </a:p>
        </p:txBody>
      </p:sp>
      <p:sp>
        <p:nvSpPr>
          <p:cNvPr id="9226" name="Rectangle 62"/>
          <p:cNvSpPr>
            <a:spLocks noChangeArrowheads="1"/>
          </p:cNvSpPr>
          <p:nvPr/>
        </p:nvSpPr>
        <p:spPr bwMode="auto">
          <a:xfrm>
            <a:off x="5128592" y="168305"/>
            <a:ext cx="6100062" cy="81168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Феномен бездумного чтения.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Причины и варианты </a:t>
            </a:r>
            <a:endParaRPr lang="ru-RU" sz="2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b="1" dirty="0"/>
              <a:t>  </a:t>
            </a:r>
          </a:p>
        </p:txBody>
      </p:sp>
      <p:sp>
        <p:nvSpPr>
          <p:cNvPr id="9227" name="AutoShape 63"/>
          <p:cNvSpPr>
            <a:spLocks noChangeArrowheads="1"/>
          </p:cNvSpPr>
          <p:nvPr/>
        </p:nvSpPr>
        <p:spPr bwMode="auto">
          <a:xfrm rot="21556105" flipV="1">
            <a:off x="184922" y="2558813"/>
            <a:ext cx="3670300" cy="1454851"/>
          </a:xfrm>
          <a:prstGeom prst="wedgeRoundRectCallout">
            <a:avLst>
              <a:gd name="adj1" fmla="val 52545"/>
              <a:gd name="adj2" fmla="val 731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ru-RU" sz="2400" b="1" dirty="0"/>
              <a:t>Установка на продуктивное </a:t>
            </a:r>
            <a:r>
              <a:rPr lang="ru-RU" sz="2400" b="1" dirty="0" smtClean="0"/>
              <a:t>чтение утрачена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230659" y="214182"/>
            <a:ext cx="3130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Пример анализа феномена </a:t>
            </a:r>
            <a:endParaRPr lang="ru-RU" sz="3200" i="1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233327" y="1429014"/>
            <a:ext cx="3420000" cy="14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682314" y="337751"/>
            <a:ext cx="8089556" cy="621956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800" dirty="0" smtClean="0"/>
              <a:t>Продолжить разработку  общей периодизации читательского развития, типологии его нарушений и соответствующего терминологического аппарата </a:t>
            </a:r>
          </a:p>
          <a:p>
            <a:r>
              <a:rPr lang="ru-RU" sz="2800" dirty="0" smtClean="0"/>
              <a:t>Предусмотреть овладение этими новыми инструментами  в программах подготовки </a:t>
            </a:r>
            <a:r>
              <a:rPr lang="ru-RU" sz="2800" dirty="0" smtClean="0"/>
              <a:t>специалистов в области поддержки и развития чтения</a:t>
            </a:r>
            <a:endParaRPr lang="ru-RU" sz="2800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Предусмотреть  </a:t>
            </a:r>
            <a:r>
              <a:rPr lang="ru-RU" sz="2800" dirty="0" smtClean="0">
                <a:solidFill>
                  <a:schemeClr val="tx1"/>
                </a:solidFill>
              </a:rPr>
              <a:t>разработку  методических  материалов для поддержки дошкольного этапа читательского развития  </a:t>
            </a:r>
          </a:p>
          <a:p>
            <a:pPr>
              <a:spcAft>
                <a:spcPts val="1200"/>
              </a:spcAft>
            </a:pPr>
            <a:r>
              <a:rPr lang="ru-RU" sz="2800" dirty="0" smtClean="0"/>
              <a:t>Предусмотреть </a:t>
            </a:r>
            <a:r>
              <a:rPr lang="ru-RU" sz="2800" dirty="0" smtClean="0"/>
              <a:t>раздел (разделы)  поддержки и развития чтения у детей с ОВЗ </a:t>
            </a:r>
          </a:p>
          <a:p>
            <a:pPr lvl="1"/>
            <a:r>
              <a:rPr lang="ru-RU" sz="2400" dirty="0" smtClean="0"/>
              <a:t>как острой социальной проблеме </a:t>
            </a:r>
          </a:p>
          <a:p>
            <a:pPr lvl="1"/>
            <a:r>
              <a:rPr lang="ru-RU" sz="2400" dirty="0" smtClean="0"/>
              <a:t>как  источнику опыта создания и применения разработок для диагностики, предупреждения и коррекции нарушений читательского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143657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ru-RU" sz="3600" dirty="0" smtClean="0">
                <a:solidFill>
                  <a:schemeClr val="bg1"/>
                </a:solidFill>
              </a:rPr>
              <a:t>Если </a:t>
            </a:r>
            <a:r>
              <a:rPr lang="ru-RU" sz="3600" dirty="0">
                <a:solidFill>
                  <a:schemeClr val="bg1"/>
                </a:solidFill>
              </a:rPr>
              <a:t>не прожит уровень ситуативной речи 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35847" name="Picture 6" descr="Дневник_облож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93312" y="618635"/>
            <a:ext cx="1491988" cy="2074422"/>
          </a:xfrm>
          <a:noFill/>
        </p:spPr>
      </p:pic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833815"/>
            <a:ext cx="8163698" cy="37638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Е.Л., Дмитриева Д.В. Фотолетопись событий жизни ребенка</a:t>
            </a:r>
            <a:r>
              <a:rPr lang="ru-RU" sz="2400" dirty="0" smtClean="0"/>
              <a:t>: для </a:t>
            </a:r>
            <a:r>
              <a:rPr lang="ru-RU" sz="2400" dirty="0"/>
              <a:t>него, для меня, для </a:t>
            </a:r>
            <a:r>
              <a:rPr lang="ru-RU" sz="2400" dirty="0" smtClean="0"/>
              <a:t>нас // Дошкольное </a:t>
            </a:r>
            <a:r>
              <a:rPr lang="ru-RU" sz="2400" dirty="0"/>
              <a:t>воспитание</a:t>
            </a:r>
            <a:r>
              <a:rPr lang="ru-RU" sz="2400" dirty="0" smtClean="0"/>
              <a:t>. 2006. - № </a:t>
            </a:r>
            <a:r>
              <a:rPr lang="ru-RU" sz="2400" dirty="0"/>
              <a:t>8.  </a:t>
            </a:r>
          </a:p>
          <a:p>
            <a:pPr eaLnBrk="1" hangingPunct="1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ru-RU" sz="2400" dirty="0"/>
              <a:t>Кукушкина О.И., Гончарова Е.Л, Королевская Т.К. Дневник событий жизни ребенка. – М., 2003. </a:t>
            </a:r>
          </a:p>
          <a:p>
            <a:pPr eaLnBrk="1" hangingPunct="1">
              <a:lnSpc>
                <a:spcPct val="90000"/>
              </a:lnSpc>
              <a:buSzPct val="110000"/>
              <a:buFont typeface="Wingdings" pitchFamily="2" charset="2"/>
              <a:buChar char="§"/>
            </a:pPr>
            <a:r>
              <a:rPr lang="ru-RU" sz="2400" dirty="0"/>
              <a:t>Кукушкина О.И. Текстовый редактор  и развитие письменной речи детей</a:t>
            </a:r>
            <a:r>
              <a:rPr lang="ru-RU" sz="2400" dirty="0" smtClean="0"/>
              <a:t>. - </a:t>
            </a:r>
            <a:r>
              <a:rPr lang="ru-RU" sz="2400" dirty="0"/>
              <a:t>Помощь в трудных случаях. М., </a:t>
            </a:r>
            <a:r>
              <a:rPr lang="ru-RU" sz="2400" dirty="0" smtClean="0"/>
              <a:t>2004.</a:t>
            </a:r>
            <a:endParaRPr lang="ru-RU" sz="2400" dirty="0"/>
          </a:p>
        </p:txBody>
      </p:sp>
      <p:pic>
        <p:nvPicPr>
          <p:cNvPr id="35845" name="Picture 4" descr="лента-време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619" y="1072228"/>
            <a:ext cx="1589903" cy="16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737" y="142266"/>
            <a:ext cx="1795863" cy="255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6745" y="612948"/>
            <a:ext cx="1480248" cy="208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79786" y="957898"/>
            <a:ext cx="1008062" cy="1008062"/>
            <a:chOff x="7827" y="11667"/>
            <a:chExt cx="1587" cy="1587"/>
          </a:xfrm>
        </p:grpSpPr>
        <p:sp>
          <p:nvSpPr>
            <p:cNvPr id="35850" name="Oval 9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8066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Если не сформирован «обод»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колесе  </a:t>
            </a:r>
            <a:r>
              <a:rPr lang="ru-RU" dirty="0" smtClean="0">
                <a:solidFill>
                  <a:schemeClr val="bg1"/>
                </a:solidFill>
              </a:rPr>
              <a:t>чтения</a:t>
            </a:r>
          </a:p>
        </p:txBody>
      </p:sp>
      <p:pic>
        <p:nvPicPr>
          <p:cNvPr id="35847" name="Picture 6" descr="Дневник_облож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7249" y="272132"/>
            <a:ext cx="1348035" cy="1874274"/>
          </a:xfrm>
          <a:noFill/>
        </p:spPr>
      </p:pic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397211"/>
            <a:ext cx="8163698" cy="4200439"/>
          </a:xfrm>
        </p:spPr>
        <p:txBody>
          <a:bodyPr>
            <a:normAutofit/>
          </a:bodyPr>
          <a:lstStyle/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 Подготовка  детей с нарушениями зрения и слуха к восприятию художественной литературы: традиции и </a:t>
            </a:r>
            <a:r>
              <a:rPr lang="ru-RU" sz="2400" dirty="0" smtClean="0"/>
              <a:t>инновации </a:t>
            </a:r>
            <a:r>
              <a:rPr lang="ru-RU" sz="2400" dirty="0"/>
              <a:t>// Дефектология</a:t>
            </a:r>
            <a:r>
              <a:rPr lang="ru-RU" sz="2400" dirty="0" smtClean="0"/>
              <a:t>. </a:t>
            </a:r>
            <a:r>
              <a:rPr lang="ru-RU" sz="2400" dirty="0"/>
              <a:t>–</a:t>
            </a:r>
            <a:r>
              <a:rPr lang="ru-RU" sz="2400" dirty="0" smtClean="0"/>
              <a:t> </a:t>
            </a:r>
            <a:r>
              <a:rPr lang="ru-RU" sz="2400" dirty="0"/>
              <a:t>2000. –  №2. – </a:t>
            </a:r>
            <a:r>
              <a:rPr lang="ru-RU" sz="2400" dirty="0" smtClean="0"/>
              <a:t>С. 62-67</a:t>
            </a:r>
            <a:r>
              <a:rPr lang="ru-RU" sz="2400" dirty="0"/>
              <a:t>.</a:t>
            </a:r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 Ранние ступени приобщения к чтению (по материалам изучения и обучения слепоглухих детей) // </a:t>
            </a:r>
            <a:r>
              <a:rPr lang="ru-RU" sz="2400" dirty="0" err="1"/>
              <a:t>Библиопсихология</a:t>
            </a:r>
            <a:r>
              <a:rPr lang="ru-RU" sz="2400" dirty="0"/>
              <a:t> и </a:t>
            </a:r>
            <a:r>
              <a:rPr lang="ru-RU" sz="2400" dirty="0" err="1"/>
              <a:t>библиотерапия</a:t>
            </a:r>
            <a:r>
              <a:rPr lang="ru-RU" sz="2400" dirty="0"/>
              <a:t> / ред. Н.С. </a:t>
            </a:r>
            <a:r>
              <a:rPr lang="ru-RU" sz="2400" dirty="0" err="1"/>
              <a:t>Лейтес</a:t>
            </a:r>
            <a:r>
              <a:rPr lang="ru-RU" sz="2400" dirty="0"/>
              <a:t>, Н.Л. Карпова, О.Л. </a:t>
            </a:r>
            <a:r>
              <a:rPr lang="ru-RU" sz="2400" dirty="0" err="1"/>
              <a:t>Кабачек</a:t>
            </a:r>
            <a:r>
              <a:rPr lang="ru-RU" sz="2400" dirty="0"/>
              <a:t>. – М.: Школьная библиотека, 2005. – </a:t>
            </a:r>
            <a:r>
              <a:rPr lang="ru-RU" sz="2400" dirty="0" smtClean="0"/>
              <a:t>С. </a:t>
            </a:r>
            <a:r>
              <a:rPr lang="ru-RU" sz="2400" dirty="0"/>
              <a:t>109-131.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79786" y="957898"/>
            <a:ext cx="1008062" cy="1008062"/>
            <a:chOff x="7827" y="11667"/>
            <a:chExt cx="1587" cy="1587"/>
          </a:xfrm>
        </p:grpSpPr>
        <p:sp>
          <p:nvSpPr>
            <p:cNvPr id="35850" name="Oval 9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20" name="Picture 2" descr="defektolo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750" y="277549"/>
            <a:ext cx="1343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othet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780" y="272787"/>
            <a:ext cx="12969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2137" y="272132"/>
            <a:ext cx="1319835" cy="1866623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3" name="Picture 8" descr="a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72673" y="272131"/>
            <a:ext cx="1317729" cy="186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" descr="обложка цветная 1"/>
          <p:cNvPicPr>
            <a:picLocks noChangeAspect="1" noChangeArrowheads="1"/>
          </p:cNvPicPr>
          <p:nvPr/>
        </p:nvPicPr>
        <p:blipFill rotWithShape="1">
          <a:blip r:embed="rId8" cstate="print"/>
          <a:srcRect r="6503"/>
          <a:stretch/>
        </p:blipFill>
        <p:spPr bwMode="auto">
          <a:xfrm>
            <a:off x="7755755" y="272132"/>
            <a:ext cx="1314104" cy="188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60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Если не сформирован «обод»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колесе  </a:t>
            </a:r>
            <a:r>
              <a:rPr lang="ru-RU" dirty="0" smtClean="0">
                <a:solidFill>
                  <a:schemeClr val="bg1"/>
                </a:solidFill>
              </a:rPr>
              <a:t>чтения</a:t>
            </a:r>
          </a:p>
        </p:txBody>
      </p:sp>
      <p:pic>
        <p:nvPicPr>
          <p:cNvPr id="35847" name="Picture 6" descr="Дневник_облож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7249" y="222703"/>
            <a:ext cx="1348035" cy="1874274"/>
          </a:xfrm>
          <a:noFill/>
        </p:spPr>
      </p:pic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298357"/>
            <a:ext cx="8163698" cy="4299293"/>
          </a:xfrm>
        </p:spPr>
        <p:txBody>
          <a:bodyPr>
            <a:normAutofit/>
          </a:bodyPr>
          <a:lstStyle/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 Как помочь ребенку с нарушениями зрения и слуха стать читателем: монография [Электронный </a:t>
            </a:r>
            <a:r>
              <a:rPr lang="ru-RU" sz="2400" dirty="0" smtClean="0"/>
              <a:t>ресурс] </a:t>
            </a:r>
            <a:r>
              <a:rPr lang="ru-RU" sz="2400" dirty="0"/>
              <a:t>// Приложение к Альманаху Института коррекционной педагогики. – 2006.– № 10. – Электрон. издание (668 </a:t>
            </a:r>
            <a:r>
              <a:rPr lang="ru-RU" sz="2400" dirty="0" err="1"/>
              <a:t>Kb</a:t>
            </a:r>
            <a:r>
              <a:rPr lang="ru-RU" sz="2400" dirty="0"/>
              <a:t>). – Режим доступа: </a:t>
            </a:r>
            <a:r>
              <a:rPr lang="ru-RU" sz="2400" dirty="0">
                <a:hlinkClick r:id="rId4"/>
              </a:rPr>
              <a:t>http://almanah.ikprao.ru/10/pril01ogl.htm</a:t>
            </a:r>
            <a:r>
              <a:rPr lang="ru-RU" sz="2400" dirty="0" smtClean="0"/>
              <a:t>. </a:t>
            </a:r>
            <a:endParaRPr lang="ru-RU" sz="2400" dirty="0"/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 Психологическая реконструкция ранних этапов читательского развития (по материалам изучения и обучения слепоглухих детей): </a:t>
            </a:r>
            <a:r>
              <a:rPr lang="ru-RU" sz="2400" dirty="0" smtClean="0"/>
              <a:t>Монография. </a:t>
            </a:r>
            <a:r>
              <a:rPr lang="ru-RU" sz="2400" dirty="0"/>
              <a:t>– М.: Полиграф сервис, 2009. – 156 </a:t>
            </a:r>
            <a:r>
              <a:rPr lang="ru-RU" sz="2400" dirty="0" smtClean="0"/>
              <a:t>с.</a:t>
            </a:r>
            <a:endParaRPr lang="ru-RU" sz="24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79786" y="957898"/>
            <a:ext cx="1008062" cy="1008062"/>
            <a:chOff x="7827" y="11667"/>
            <a:chExt cx="1587" cy="1587"/>
          </a:xfrm>
        </p:grpSpPr>
        <p:sp>
          <p:nvSpPr>
            <p:cNvPr id="35850" name="Oval 9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20" name="Picture 2" descr="defektolog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4750" y="228120"/>
            <a:ext cx="1343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othet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3780" y="223358"/>
            <a:ext cx="129698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2137" y="222703"/>
            <a:ext cx="1319835" cy="1866623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3" name="Picture 8" descr="a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72673" y="222702"/>
            <a:ext cx="1317729" cy="186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" descr="обложка цветная 1"/>
          <p:cNvPicPr>
            <a:picLocks noChangeAspect="1" noChangeArrowheads="1"/>
          </p:cNvPicPr>
          <p:nvPr/>
        </p:nvPicPr>
        <p:blipFill rotWithShape="1">
          <a:blip r:embed="rId9" cstate="print"/>
          <a:srcRect r="6503"/>
          <a:stretch/>
        </p:blipFill>
        <p:spPr bwMode="auto">
          <a:xfrm>
            <a:off x="7755755" y="222703"/>
            <a:ext cx="1314104" cy="188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08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Если не освоены приемы решения элементарных читательских задач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339547"/>
            <a:ext cx="8163698" cy="4258104"/>
          </a:xfrm>
        </p:spPr>
        <p:txBody>
          <a:bodyPr>
            <a:normAutofit fontScale="92500" lnSpcReduction="20000"/>
          </a:bodyPr>
          <a:lstStyle/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Е.Л. Методики оценки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базовых компонентов читательской деятельности  у детей с различными нарушениями в развитии. // Дефектология. – </a:t>
            </a:r>
            <a:r>
              <a:rPr lang="ru-RU" sz="2400" dirty="0" smtClean="0"/>
              <a:t>2001</a:t>
            </a:r>
            <a:r>
              <a:rPr lang="ru-RU" sz="2400" dirty="0"/>
              <a:t>. – № 3.– с. 81-95.</a:t>
            </a:r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Кукушкина О.И., Гончарова Е.Л, Королевская Т.К. Как сделать видимыми скрытые проблемы  в развитии ребенка. Методическое пособие. –  М., 2003</a:t>
            </a:r>
            <a:r>
              <a:rPr lang="ru-RU" sz="2400" dirty="0" smtClean="0"/>
              <a:t>. </a:t>
            </a:r>
            <a:r>
              <a:rPr lang="ru-RU" sz="2400" dirty="0"/>
              <a:t>– </a:t>
            </a:r>
            <a:r>
              <a:rPr lang="ru-RU" sz="2400" dirty="0" smtClean="0"/>
              <a:t>2-издание.</a:t>
            </a:r>
            <a:endParaRPr lang="ru-RU" sz="2400" dirty="0"/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 Е.Л, Дмитриева Д.В. Бездумное чтение у младших школьников: кто виноват и что делать? // Воспитание и обучение детей с нарушениями развития. – 2007. – № 4. – С. 3-13.</a:t>
            </a:r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Гончарова, Е.Л., Кукушкина, О.И. Бездумное чтение: чем могут помочь информационные </a:t>
            </a:r>
            <a:r>
              <a:rPr lang="ru-RU" sz="2400" dirty="0" smtClean="0"/>
              <a:t>технологии // </a:t>
            </a:r>
            <a:r>
              <a:rPr lang="ru-RU" sz="2400" dirty="0"/>
              <a:t>Воспитание и обучение детей с нарушениями развития. – 2015. - № 6. – С. </a:t>
            </a:r>
            <a:r>
              <a:rPr lang="ru-RU" sz="2400" dirty="0" smtClean="0"/>
              <a:t>3–8</a:t>
            </a:r>
            <a:r>
              <a:rPr lang="ru-RU" sz="2400" dirty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79786" y="957898"/>
            <a:ext cx="1008062" cy="1008062"/>
            <a:chOff x="7827" y="11667"/>
            <a:chExt cx="1587" cy="1587"/>
          </a:xfrm>
        </p:grpSpPr>
        <p:sp>
          <p:nvSpPr>
            <p:cNvPr id="35850" name="Oval 9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26" name="Picture 5" descr="othet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663" y="273737"/>
            <a:ext cx="12969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defektolo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1912" y="272131"/>
            <a:ext cx="1343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9598" y="267369"/>
            <a:ext cx="133191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 descr="проблем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8385" y="269327"/>
            <a:ext cx="1277765" cy="18697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2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Если не освоены приемы решения элементарных читательских задач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339547"/>
            <a:ext cx="8163698" cy="4258104"/>
          </a:xfrm>
        </p:spPr>
        <p:txBody>
          <a:bodyPr>
            <a:normAutofit/>
          </a:bodyPr>
          <a:lstStyle/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Гончарова, Е.Л., Кукушкина, О.И. Бездумное чтение: чем могут помочь информационные технологии./ Е.Л. Гончарова, О.И. Кукушкина// Воспитание и обучение детей с нарушениями развития. – 2015. - № 6. – С. 3 – 8.</a:t>
            </a:r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 smtClean="0"/>
              <a:t>Гончарова </a:t>
            </a:r>
            <a:r>
              <a:rPr lang="ru-RU" sz="2400" dirty="0"/>
              <a:t>Е.Л., Кукушкина О.И</a:t>
            </a:r>
            <a:r>
              <a:rPr lang="ru-RU" sz="2400" dirty="0" smtClean="0"/>
              <a:t>., Королевская </a:t>
            </a:r>
            <a:r>
              <a:rPr lang="ru-RU" sz="2400" dirty="0"/>
              <a:t>Т.К</a:t>
            </a:r>
            <a:r>
              <a:rPr lang="ru-RU" sz="2400" dirty="0" smtClean="0"/>
              <a:t>. Прочитанный </a:t>
            </a:r>
            <a:r>
              <a:rPr lang="ru-RU" sz="2400" dirty="0"/>
              <a:t>текст как источник нужной информации: читаем осмысленно. Рассказы о временах </a:t>
            </a:r>
            <a:r>
              <a:rPr lang="ru-RU" sz="2400" dirty="0" smtClean="0"/>
              <a:t>года // </a:t>
            </a:r>
            <a:r>
              <a:rPr lang="ru-RU" sz="2400" dirty="0"/>
              <a:t>Альманах Института коррекционной педагогики. – 2012. – № 16. – Электрон. издание. – Режим доступа</a:t>
            </a:r>
            <a:r>
              <a:rPr lang="ru-RU" sz="2400" dirty="0" smtClean="0"/>
              <a:t>: </a:t>
            </a:r>
            <a:r>
              <a:rPr lang="ru-RU" sz="2400" dirty="0" smtClean="0">
                <a:hlinkClick r:id="rId3"/>
              </a:rPr>
              <a:t>http</a:t>
            </a:r>
            <a:r>
              <a:rPr lang="ru-RU" sz="2400" dirty="0">
                <a:hlinkClick r:id="rId3"/>
              </a:rPr>
              <a:t>://</a:t>
            </a:r>
            <a:r>
              <a:rPr lang="ru-RU" sz="2400" dirty="0" smtClean="0">
                <a:hlinkClick r:id="rId3"/>
              </a:rPr>
              <a:t>almanah.ikprao.ru/articles/almanah-16/prochitannyj-tekst-kak-istochnik-nuzhnoj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79786" y="957898"/>
            <a:ext cx="1008062" cy="1008062"/>
            <a:chOff x="7827" y="11667"/>
            <a:chExt cx="1587" cy="1587"/>
          </a:xfrm>
        </p:grpSpPr>
        <p:sp>
          <p:nvSpPr>
            <p:cNvPr id="35850" name="Oval 9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22" name="Picture 2" descr="I:\almanah-17_243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062" y="220649"/>
            <a:ext cx="1716307" cy="2118898"/>
          </a:xfrm>
          <a:prstGeom prst="rect">
            <a:avLst/>
          </a:prstGeom>
          <a:noFill/>
        </p:spPr>
      </p:pic>
      <p:pic>
        <p:nvPicPr>
          <p:cNvPr id="23" name="Picture 4" descr="&amp;Acy;&amp;lcy;&amp;softcy;&amp;mcy;&amp;acy;&amp;ncy;&amp;acy;&amp;khcy; &amp;numero;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08341" y="148282"/>
            <a:ext cx="1674663" cy="2137868"/>
          </a:xfrm>
          <a:prstGeom prst="rect">
            <a:avLst/>
          </a:prstGeom>
          <a:noFill/>
        </p:spPr>
      </p:pic>
      <p:pic>
        <p:nvPicPr>
          <p:cNvPr id="24" name="Picture 6" descr="defektolog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4262" y="280888"/>
            <a:ext cx="1421994" cy="19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проблем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7178" y="280889"/>
            <a:ext cx="1350868" cy="197667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4" descr="лента-времен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2472" y="615113"/>
            <a:ext cx="1589903" cy="16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41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3837"/>
            <a:ext cx="3295135" cy="46011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Компьютерные программы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91698" y="2339547"/>
            <a:ext cx="8163698" cy="2281880"/>
          </a:xfrm>
        </p:spPr>
        <p:txBody>
          <a:bodyPr>
            <a:normAutofit/>
          </a:bodyPr>
          <a:lstStyle/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/>
              <a:t>Рассказы  о временах года / Мир за твоим окном </a:t>
            </a:r>
            <a:r>
              <a:rPr lang="ru-RU" sz="2400" dirty="0" smtClean="0"/>
              <a:t>. - </a:t>
            </a:r>
            <a:r>
              <a:rPr lang="ru-RU" sz="2400" dirty="0"/>
              <a:t>Программно-методический </a:t>
            </a:r>
            <a:r>
              <a:rPr lang="ru-RU" sz="2400" dirty="0" smtClean="0"/>
              <a:t>комплекс, М. 1995. </a:t>
            </a:r>
            <a:endParaRPr lang="ru-RU" sz="2400" dirty="0"/>
          </a:p>
          <a:p>
            <a:pPr>
              <a:buSzPct val="110000"/>
              <a:buFont typeface="Wingdings" pitchFamily="2" charset="2"/>
              <a:buChar char="§"/>
            </a:pPr>
            <a:r>
              <a:rPr lang="ru-RU" sz="2400" dirty="0" smtClean="0"/>
              <a:t>Читаем </a:t>
            </a:r>
            <a:r>
              <a:rPr lang="ru-RU" sz="2400" dirty="0"/>
              <a:t>и </a:t>
            </a:r>
            <a:r>
              <a:rPr lang="ru-RU" sz="2400" dirty="0" smtClean="0"/>
              <a:t>додумываем / </a:t>
            </a:r>
            <a:r>
              <a:rPr lang="ru-RU" sz="2400" dirty="0"/>
              <a:t>В городском </a:t>
            </a:r>
            <a:r>
              <a:rPr lang="ru-RU" sz="2400" dirty="0" smtClean="0"/>
              <a:t>дворе / Картина </a:t>
            </a:r>
            <a:r>
              <a:rPr lang="ru-RU" sz="2400" dirty="0"/>
              <a:t>мира</a:t>
            </a:r>
            <a:r>
              <a:rPr lang="ru-RU" sz="2400" dirty="0" smtClean="0"/>
              <a:t>. - </a:t>
            </a:r>
            <a:r>
              <a:rPr lang="ru-RU" sz="2400" dirty="0"/>
              <a:t>Программно-методический </a:t>
            </a:r>
            <a:r>
              <a:rPr lang="ru-RU" sz="2400" dirty="0" smtClean="0"/>
              <a:t>комплекс, М. 2004. </a:t>
            </a:r>
            <a:endParaRPr lang="ru-RU" sz="24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79786" y="957898"/>
            <a:ext cx="1008062" cy="1008062"/>
            <a:chOff x="7827" y="11667"/>
            <a:chExt cx="1587" cy="1587"/>
          </a:xfrm>
        </p:grpSpPr>
        <p:sp>
          <p:nvSpPr>
            <p:cNvPr id="35850" name="Oval 9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5851" name="Oval 10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Line 11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17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18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29" name="Picture 9" descr="пробле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1779" y="206765"/>
            <a:ext cx="1277765" cy="18697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" name="Picture 2" descr="дво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4229" y="280340"/>
            <a:ext cx="1481228" cy="1495549"/>
          </a:xfrm>
          <a:prstGeom prst="rect">
            <a:avLst/>
          </a:prstGeom>
          <a:noFill/>
        </p:spPr>
      </p:pic>
      <p:pic>
        <p:nvPicPr>
          <p:cNvPr id="21" name="Picture 3" descr="лента-време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8814" y="288548"/>
            <a:ext cx="1472214" cy="149864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4824" y="289566"/>
            <a:ext cx="1477631" cy="1486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1049" y="289537"/>
            <a:ext cx="1394125" cy="14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1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9189" y="1556792"/>
            <a:ext cx="5964195" cy="420969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Адрес: </a:t>
            </a:r>
            <a:endParaRPr lang="en-US" sz="3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http://ikprao.ru</a:t>
            </a:r>
            <a:endParaRPr lang="ru-RU" sz="4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119121 </a:t>
            </a: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Москва</a:t>
            </a:r>
          </a:p>
          <a:p>
            <a:pPr>
              <a:defRPr/>
            </a:pP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 Погодинская ул., д.8, кор.1</a:t>
            </a:r>
          </a:p>
          <a:p>
            <a:pPr>
              <a:defRPr/>
            </a:pPr>
            <a:r>
              <a:rPr lang="ru-RU" sz="3000" dirty="0">
                <a:solidFill>
                  <a:schemeClr val="bg2">
                    <a:lumMod val="25000"/>
                  </a:schemeClr>
                </a:solidFill>
              </a:rPr>
              <a:t>+7 499 </a:t>
            </a:r>
            <a:r>
              <a:rPr lang="ru-RU" sz="3000" dirty="0" smtClean="0">
                <a:solidFill>
                  <a:schemeClr val="bg2">
                    <a:lumMod val="25000"/>
                  </a:schemeClr>
                </a:solidFill>
              </a:rPr>
              <a:t>2450452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4800" dirty="0" err="1" smtClean="0">
                <a:solidFill>
                  <a:schemeClr val="bg1"/>
                </a:solidFill>
              </a:rPr>
              <a:t>info@ikp.email</a:t>
            </a:r>
            <a:endParaRPr lang="en-US" sz="4800" dirty="0" smtClean="0">
              <a:solidFill>
                <a:schemeClr val="bg1"/>
              </a:solidFill>
            </a:endParaRPr>
          </a:p>
        </p:txBody>
      </p:sp>
      <p:pic>
        <p:nvPicPr>
          <p:cNvPr id="26630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" t="841" r="66888" b="2943"/>
          <a:stretch>
            <a:fillRect/>
          </a:stretch>
        </p:blipFill>
        <p:spPr bwMode="auto">
          <a:xfrm>
            <a:off x="0" y="746796"/>
            <a:ext cx="2388973" cy="537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2482" y="1013004"/>
            <a:ext cx="2251035" cy="92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42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0216" y="21278"/>
            <a:ext cx="11038703" cy="1376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dirty="0" smtClean="0">
                <a:solidFill>
                  <a:schemeClr val="bg2">
                    <a:lumMod val="50000"/>
                  </a:schemeClr>
                </a:solidFill>
              </a:rPr>
              <a:t>Значение дошкольного и младшего школьного возрастов   для становления Читателя  трудно переоценить</a:t>
            </a:r>
            <a:endParaRPr lang="ru-RU" alt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00" name="Oval 2"/>
          <p:cNvSpPr>
            <a:spLocks noChangeArrowheads="1"/>
          </p:cNvSpPr>
          <p:nvPr/>
        </p:nvSpPr>
        <p:spPr bwMode="auto">
          <a:xfrm>
            <a:off x="2135189" y="3322899"/>
            <a:ext cx="5184775" cy="2303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101" name="Group 4"/>
          <p:cNvGrpSpPr>
            <a:grpSpLocks noChangeAspect="1"/>
          </p:cNvGrpSpPr>
          <p:nvPr/>
        </p:nvGrpSpPr>
        <p:grpSpPr bwMode="auto">
          <a:xfrm>
            <a:off x="2566988" y="2892687"/>
            <a:ext cx="5975350" cy="2157413"/>
            <a:chOff x="2061" y="6502"/>
            <a:chExt cx="9410" cy="3398"/>
          </a:xfrm>
        </p:grpSpPr>
        <p:sp>
          <p:nvSpPr>
            <p:cNvPr id="4124" name="AutoShape 5"/>
            <p:cNvSpPr>
              <a:spLocks noChangeAspect="1" noChangeArrowheads="1"/>
            </p:cNvSpPr>
            <p:nvPr/>
          </p:nvSpPr>
          <p:spPr bwMode="auto">
            <a:xfrm>
              <a:off x="2061" y="6502"/>
              <a:ext cx="9410" cy="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125" name="Group 6"/>
            <p:cNvGrpSpPr>
              <a:grpSpLocks/>
            </p:cNvGrpSpPr>
            <p:nvPr/>
          </p:nvGrpSpPr>
          <p:grpSpPr bwMode="auto">
            <a:xfrm>
              <a:off x="2242" y="8493"/>
              <a:ext cx="1508" cy="1407"/>
              <a:chOff x="851" y="2717"/>
              <a:chExt cx="518" cy="518"/>
            </a:xfrm>
          </p:grpSpPr>
          <p:sp>
            <p:nvSpPr>
              <p:cNvPr id="4204" name="Oval 7"/>
              <p:cNvSpPr>
                <a:spLocks noChangeArrowheads="1"/>
              </p:cNvSpPr>
              <p:nvPr/>
            </p:nvSpPr>
            <p:spPr bwMode="auto">
              <a:xfrm>
                <a:off x="855" y="2721"/>
                <a:ext cx="511" cy="5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05" name="Line 8"/>
              <p:cNvSpPr>
                <a:spLocks noChangeShapeType="1"/>
              </p:cNvSpPr>
              <p:nvPr/>
            </p:nvSpPr>
            <p:spPr bwMode="auto">
              <a:xfrm>
                <a:off x="1109" y="2720"/>
                <a:ext cx="0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6" name="Line 9"/>
              <p:cNvSpPr>
                <a:spLocks noChangeShapeType="1"/>
              </p:cNvSpPr>
              <p:nvPr/>
            </p:nvSpPr>
            <p:spPr bwMode="auto">
              <a:xfrm rot="1260637">
                <a:off x="1112" y="2723"/>
                <a:ext cx="0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7" name="Line 10"/>
              <p:cNvSpPr>
                <a:spLocks noChangeShapeType="1"/>
              </p:cNvSpPr>
              <p:nvPr/>
            </p:nvSpPr>
            <p:spPr bwMode="auto">
              <a:xfrm rot="8064404">
                <a:off x="1109" y="2720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8" name="Line 11"/>
              <p:cNvSpPr>
                <a:spLocks noChangeShapeType="1"/>
              </p:cNvSpPr>
              <p:nvPr/>
            </p:nvSpPr>
            <p:spPr bwMode="auto">
              <a:xfrm rot="2397119">
                <a:off x="1108" y="2723"/>
                <a:ext cx="0" cy="5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9" name="Line 12"/>
              <p:cNvSpPr>
                <a:spLocks noChangeShapeType="1"/>
              </p:cNvSpPr>
              <p:nvPr/>
            </p:nvSpPr>
            <p:spPr bwMode="auto">
              <a:xfrm rot="5400000">
                <a:off x="1110" y="2719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0" name="Line 13"/>
              <p:cNvSpPr>
                <a:spLocks noChangeShapeType="1"/>
              </p:cNvSpPr>
              <p:nvPr/>
            </p:nvSpPr>
            <p:spPr bwMode="auto">
              <a:xfrm rot="-1350814">
                <a:off x="1107" y="2717"/>
                <a:ext cx="0" cy="5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1" name="Line 14"/>
              <p:cNvSpPr>
                <a:spLocks noChangeShapeType="1"/>
              </p:cNvSpPr>
              <p:nvPr/>
            </p:nvSpPr>
            <p:spPr bwMode="auto">
              <a:xfrm rot="3965862">
                <a:off x="1106" y="2719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2" name="Line 15"/>
              <p:cNvSpPr>
                <a:spLocks noChangeShapeType="1"/>
              </p:cNvSpPr>
              <p:nvPr/>
            </p:nvSpPr>
            <p:spPr bwMode="auto">
              <a:xfrm rot="-4156385">
                <a:off x="1113" y="2722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3" name="Oval 16"/>
              <p:cNvSpPr>
                <a:spLocks noChangeArrowheads="1"/>
              </p:cNvSpPr>
              <p:nvPr/>
            </p:nvSpPr>
            <p:spPr bwMode="auto">
              <a:xfrm>
                <a:off x="1072" y="2938"/>
                <a:ext cx="77" cy="7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126" name="Text Box 17"/>
            <p:cNvSpPr txBox="1">
              <a:spLocks noChangeArrowheads="1"/>
            </p:cNvSpPr>
            <p:nvPr/>
          </p:nvSpPr>
          <p:spPr bwMode="auto">
            <a:xfrm>
              <a:off x="2061" y="6799"/>
              <a:ext cx="1603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/>
                <a:t> </a:t>
              </a:r>
              <a:endParaRPr lang="ru-RU" altLang="ru-RU"/>
            </a:p>
          </p:txBody>
        </p:sp>
        <p:sp>
          <p:nvSpPr>
            <p:cNvPr id="4127" name="Text Box 18"/>
            <p:cNvSpPr txBox="1">
              <a:spLocks noChangeArrowheads="1"/>
            </p:cNvSpPr>
            <p:nvPr/>
          </p:nvSpPr>
          <p:spPr bwMode="auto">
            <a:xfrm>
              <a:off x="4041" y="6768"/>
              <a:ext cx="251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128" name="Group 19"/>
            <p:cNvGrpSpPr>
              <a:grpSpLocks/>
            </p:cNvGrpSpPr>
            <p:nvPr/>
          </p:nvGrpSpPr>
          <p:grpSpPr bwMode="auto">
            <a:xfrm>
              <a:off x="3690" y="8312"/>
              <a:ext cx="1508" cy="1449"/>
              <a:chOff x="2334" y="10560"/>
              <a:chExt cx="1508" cy="1449"/>
            </a:xfrm>
          </p:grpSpPr>
          <p:grpSp>
            <p:nvGrpSpPr>
              <p:cNvPr id="4192" name="Group 20"/>
              <p:cNvGrpSpPr>
                <a:grpSpLocks/>
              </p:cNvGrpSpPr>
              <p:nvPr/>
            </p:nvGrpSpPr>
            <p:grpSpPr bwMode="auto">
              <a:xfrm>
                <a:off x="2334" y="10581"/>
                <a:ext cx="1508" cy="1407"/>
                <a:chOff x="851" y="2717"/>
                <a:chExt cx="518" cy="518"/>
              </a:xfrm>
            </p:grpSpPr>
            <p:sp>
              <p:nvSpPr>
                <p:cNvPr id="4194" name="Oval 21"/>
                <p:cNvSpPr>
                  <a:spLocks noChangeArrowheads="1"/>
                </p:cNvSpPr>
                <p:nvPr/>
              </p:nvSpPr>
              <p:spPr bwMode="auto">
                <a:xfrm>
                  <a:off x="855" y="2721"/>
                  <a:ext cx="511" cy="51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4195" name="Line 22"/>
                <p:cNvSpPr>
                  <a:spLocks noChangeShapeType="1"/>
                </p:cNvSpPr>
                <p:nvPr/>
              </p:nvSpPr>
              <p:spPr bwMode="auto">
                <a:xfrm>
                  <a:off x="1109" y="2720"/>
                  <a:ext cx="0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6" name="Line 23"/>
                <p:cNvSpPr>
                  <a:spLocks noChangeShapeType="1"/>
                </p:cNvSpPr>
                <p:nvPr/>
              </p:nvSpPr>
              <p:spPr bwMode="auto">
                <a:xfrm rot="1260637">
                  <a:off x="1112" y="2723"/>
                  <a:ext cx="0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7" name="Line 24"/>
                <p:cNvSpPr>
                  <a:spLocks noChangeShapeType="1"/>
                </p:cNvSpPr>
                <p:nvPr/>
              </p:nvSpPr>
              <p:spPr bwMode="auto">
                <a:xfrm rot="8064404">
                  <a:off x="1109" y="2720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8" name="Line 25"/>
                <p:cNvSpPr>
                  <a:spLocks noChangeShapeType="1"/>
                </p:cNvSpPr>
                <p:nvPr/>
              </p:nvSpPr>
              <p:spPr bwMode="auto">
                <a:xfrm rot="2397119">
                  <a:off x="1108" y="2723"/>
                  <a:ext cx="0" cy="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9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1110" y="2719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0" name="Line 27"/>
                <p:cNvSpPr>
                  <a:spLocks noChangeShapeType="1"/>
                </p:cNvSpPr>
                <p:nvPr/>
              </p:nvSpPr>
              <p:spPr bwMode="auto">
                <a:xfrm rot="-1350814">
                  <a:off x="1107" y="2717"/>
                  <a:ext cx="0" cy="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" name="Line 28"/>
                <p:cNvSpPr>
                  <a:spLocks noChangeShapeType="1"/>
                </p:cNvSpPr>
                <p:nvPr/>
              </p:nvSpPr>
              <p:spPr bwMode="auto">
                <a:xfrm rot="3965862">
                  <a:off x="1106" y="2719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" name="Line 29"/>
                <p:cNvSpPr>
                  <a:spLocks noChangeShapeType="1"/>
                </p:cNvSpPr>
                <p:nvPr/>
              </p:nvSpPr>
              <p:spPr bwMode="auto">
                <a:xfrm rot="-4156385">
                  <a:off x="1113" y="2722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3" name="Oval 30"/>
                <p:cNvSpPr>
                  <a:spLocks noChangeArrowheads="1"/>
                </p:cNvSpPr>
                <p:nvPr/>
              </p:nvSpPr>
              <p:spPr bwMode="auto">
                <a:xfrm>
                  <a:off x="1072" y="2938"/>
                  <a:ext cx="77" cy="77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4193" name="Oval 31"/>
              <p:cNvSpPr>
                <a:spLocks noChangeArrowheads="1"/>
              </p:cNvSpPr>
              <p:nvPr/>
            </p:nvSpPr>
            <p:spPr bwMode="auto">
              <a:xfrm>
                <a:off x="2370" y="10560"/>
                <a:ext cx="1449" cy="1449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29" name="Group 32"/>
            <p:cNvGrpSpPr>
              <a:grpSpLocks/>
            </p:cNvGrpSpPr>
            <p:nvPr/>
          </p:nvGrpSpPr>
          <p:grpSpPr bwMode="auto">
            <a:xfrm>
              <a:off x="5319" y="8131"/>
              <a:ext cx="1792" cy="1766"/>
              <a:chOff x="2061" y="2490"/>
              <a:chExt cx="1792" cy="1766"/>
            </a:xfrm>
          </p:grpSpPr>
          <p:sp>
            <p:nvSpPr>
              <p:cNvPr id="4165" name="Oval 33"/>
              <p:cNvSpPr>
                <a:spLocks noChangeArrowheads="1"/>
              </p:cNvSpPr>
              <p:nvPr/>
            </p:nvSpPr>
            <p:spPr bwMode="auto">
              <a:xfrm>
                <a:off x="2061" y="2490"/>
                <a:ext cx="1792" cy="1766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66" name="Oval 34"/>
              <p:cNvSpPr>
                <a:spLocks noChangeArrowheads="1"/>
              </p:cNvSpPr>
              <p:nvPr/>
            </p:nvSpPr>
            <p:spPr bwMode="auto">
              <a:xfrm>
                <a:off x="2185" y="2613"/>
                <a:ext cx="1548" cy="152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67" name="Line 35"/>
              <p:cNvSpPr>
                <a:spLocks noChangeShapeType="1"/>
              </p:cNvSpPr>
              <p:nvPr/>
            </p:nvSpPr>
            <p:spPr bwMode="auto">
              <a:xfrm>
                <a:off x="2954" y="2611"/>
                <a:ext cx="0" cy="15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8" name="Line 36"/>
              <p:cNvSpPr>
                <a:spLocks noChangeShapeType="1"/>
              </p:cNvSpPr>
              <p:nvPr/>
            </p:nvSpPr>
            <p:spPr bwMode="auto">
              <a:xfrm rot="1260637">
                <a:off x="2963" y="2618"/>
                <a:ext cx="2" cy="15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9" name="Line 37"/>
              <p:cNvSpPr>
                <a:spLocks noChangeShapeType="1"/>
              </p:cNvSpPr>
              <p:nvPr/>
            </p:nvSpPr>
            <p:spPr bwMode="auto">
              <a:xfrm rot="8064404">
                <a:off x="2954" y="2600"/>
                <a:ext cx="2" cy="15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0" name="Line 38"/>
              <p:cNvSpPr>
                <a:spLocks noChangeShapeType="1"/>
              </p:cNvSpPr>
              <p:nvPr/>
            </p:nvSpPr>
            <p:spPr bwMode="auto">
              <a:xfrm rot="2397119">
                <a:off x="2949" y="2618"/>
                <a:ext cx="2" cy="15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1" name="Line 39"/>
              <p:cNvSpPr>
                <a:spLocks noChangeShapeType="1"/>
              </p:cNvSpPr>
              <p:nvPr/>
            </p:nvSpPr>
            <p:spPr bwMode="auto">
              <a:xfrm rot="5400000">
                <a:off x="2957" y="2597"/>
                <a:ext cx="2" cy="15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2" name="Line 40"/>
              <p:cNvSpPr>
                <a:spLocks noChangeShapeType="1"/>
              </p:cNvSpPr>
              <p:nvPr/>
            </p:nvSpPr>
            <p:spPr bwMode="auto">
              <a:xfrm rot="-1350814">
                <a:off x="2947" y="2602"/>
                <a:ext cx="0" cy="15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3" name="Line 41"/>
              <p:cNvSpPr>
                <a:spLocks noChangeShapeType="1"/>
              </p:cNvSpPr>
              <p:nvPr/>
            </p:nvSpPr>
            <p:spPr bwMode="auto">
              <a:xfrm rot="3965862">
                <a:off x="2947" y="2596"/>
                <a:ext cx="2" cy="15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4" name="Line 42"/>
              <p:cNvSpPr>
                <a:spLocks noChangeShapeType="1"/>
              </p:cNvSpPr>
              <p:nvPr/>
            </p:nvSpPr>
            <p:spPr bwMode="auto">
              <a:xfrm rot="-4156385">
                <a:off x="2967" y="2603"/>
                <a:ext cx="1" cy="1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5" name="Oval 43"/>
              <p:cNvSpPr>
                <a:spLocks noChangeAspect="1" noChangeArrowheads="1"/>
              </p:cNvSpPr>
              <p:nvPr/>
            </p:nvSpPr>
            <p:spPr bwMode="auto">
              <a:xfrm>
                <a:off x="2774" y="3192"/>
                <a:ext cx="351" cy="351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76" name="Oval 44"/>
              <p:cNvSpPr>
                <a:spLocks noChangeAspect="1" noChangeArrowheads="1"/>
              </p:cNvSpPr>
              <p:nvPr/>
            </p:nvSpPr>
            <p:spPr bwMode="auto">
              <a:xfrm>
                <a:off x="2820" y="3240"/>
                <a:ext cx="261" cy="25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77" name="Oval 45"/>
              <p:cNvSpPr>
                <a:spLocks noChangeAspect="1" noChangeArrowheads="1"/>
              </p:cNvSpPr>
              <p:nvPr/>
            </p:nvSpPr>
            <p:spPr bwMode="auto">
              <a:xfrm>
                <a:off x="3723" y="3682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78" name="Oval 46"/>
              <p:cNvSpPr>
                <a:spLocks noChangeAspect="1" noChangeArrowheads="1"/>
              </p:cNvSpPr>
              <p:nvPr/>
            </p:nvSpPr>
            <p:spPr bwMode="auto">
              <a:xfrm>
                <a:off x="3336" y="4045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79" name="Oval 47"/>
              <p:cNvSpPr>
                <a:spLocks noChangeAspect="1" noChangeArrowheads="1"/>
              </p:cNvSpPr>
              <p:nvPr/>
            </p:nvSpPr>
            <p:spPr bwMode="auto">
              <a:xfrm>
                <a:off x="2103" y="319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80" name="Oval 48"/>
              <p:cNvSpPr>
                <a:spLocks noChangeAspect="1" noChangeArrowheads="1"/>
              </p:cNvSpPr>
              <p:nvPr/>
            </p:nvSpPr>
            <p:spPr bwMode="auto">
              <a:xfrm>
                <a:off x="3381" y="2611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81" name="Oval 49"/>
              <p:cNvSpPr>
                <a:spLocks noChangeAspect="1" noChangeArrowheads="1"/>
              </p:cNvSpPr>
              <p:nvPr/>
            </p:nvSpPr>
            <p:spPr bwMode="auto">
              <a:xfrm>
                <a:off x="2607" y="262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82" name="Oval 50"/>
              <p:cNvSpPr>
                <a:spLocks noChangeAspect="1" noChangeArrowheads="1"/>
              </p:cNvSpPr>
              <p:nvPr/>
            </p:nvSpPr>
            <p:spPr bwMode="auto">
              <a:xfrm>
                <a:off x="3702" y="3115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83" name="Oval 51"/>
              <p:cNvSpPr>
                <a:spLocks noChangeAspect="1" noChangeArrowheads="1"/>
              </p:cNvSpPr>
              <p:nvPr/>
            </p:nvSpPr>
            <p:spPr bwMode="auto">
              <a:xfrm>
                <a:off x="3054" y="4168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84" name="Oval 52"/>
              <p:cNvSpPr>
                <a:spLocks noChangeAspect="1" noChangeArrowheads="1"/>
              </p:cNvSpPr>
              <p:nvPr/>
            </p:nvSpPr>
            <p:spPr bwMode="auto">
              <a:xfrm>
                <a:off x="2553" y="409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85" name="Oval 53"/>
              <p:cNvSpPr>
                <a:spLocks noChangeAspect="1" noChangeArrowheads="1"/>
              </p:cNvSpPr>
              <p:nvPr/>
            </p:nvSpPr>
            <p:spPr bwMode="auto">
              <a:xfrm>
                <a:off x="2277" y="3808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86" name="Oval 54"/>
              <p:cNvSpPr>
                <a:spLocks noChangeAspect="1" noChangeArrowheads="1"/>
              </p:cNvSpPr>
              <p:nvPr/>
            </p:nvSpPr>
            <p:spPr bwMode="auto">
              <a:xfrm>
                <a:off x="3582" y="3823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87" name="Oval 55"/>
              <p:cNvSpPr>
                <a:spLocks noChangeAspect="1" noChangeArrowheads="1"/>
              </p:cNvSpPr>
              <p:nvPr/>
            </p:nvSpPr>
            <p:spPr bwMode="auto">
              <a:xfrm>
                <a:off x="2904" y="250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88" name="Oval 56"/>
              <p:cNvSpPr>
                <a:spLocks noChangeAspect="1" noChangeArrowheads="1"/>
              </p:cNvSpPr>
              <p:nvPr/>
            </p:nvSpPr>
            <p:spPr bwMode="auto">
              <a:xfrm>
                <a:off x="2313" y="2833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89" name="Oval 57"/>
              <p:cNvSpPr>
                <a:spLocks noChangeAspect="1" noChangeArrowheads="1"/>
              </p:cNvSpPr>
              <p:nvPr/>
            </p:nvSpPr>
            <p:spPr bwMode="auto">
              <a:xfrm>
                <a:off x="3711" y="3601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90" name="Oval 58"/>
              <p:cNvSpPr>
                <a:spLocks noChangeAspect="1" noChangeArrowheads="1"/>
              </p:cNvSpPr>
              <p:nvPr/>
            </p:nvSpPr>
            <p:spPr bwMode="auto">
              <a:xfrm>
                <a:off x="3411" y="4030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91" name="Oval 59"/>
              <p:cNvSpPr>
                <a:spLocks noChangeAspect="1" noChangeArrowheads="1"/>
              </p:cNvSpPr>
              <p:nvPr/>
            </p:nvSpPr>
            <p:spPr bwMode="auto">
              <a:xfrm>
                <a:off x="3750" y="322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0" name="Group 60"/>
            <p:cNvGrpSpPr>
              <a:grpSpLocks/>
            </p:cNvGrpSpPr>
            <p:nvPr/>
          </p:nvGrpSpPr>
          <p:grpSpPr bwMode="auto">
            <a:xfrm>
              <a:off x="7129" y="7769"/>
              <a:ext cx="2041" cy="2041"/>
              <a:chOff x="2074" y="7374"/>
              <a:chExt cx="2041" cy="2041"/>
            </a:xfrm>
          </p:grpSpPr>
          <p:sp>
            <p:nvSpPr>
              <p:cNvPr id="4149" name="Oval 61"/>
              <p:cNvSpPr>
                <a:spLocks noChangeArrowheads="1"/>
              </p:cNvSpPr>
              <p:nvPr/>
            </p:nvSpPr>
            <p:spPr bwMode="auto">
              <a:xfrm>
                <a:off x="2074" y="7374"/>
                <a:ext cx="2041" cy="204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50" name="Oval 62"/>
              <p:cNvSpPr>
                <a:spLocks noChangeArrowheads="1"/>
              </p:cNvSpPr>
              <p:nvPr/>
            </p:nvSpPr>
            <p:spPr bwMode="auto">
              <a:xfrm>
                <a:off x="2215" y="7516"/>
                <a:ext cx="1763" cy="17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51" name="Line 63"/>
              <p:cNvSpPr>
                <a:spLocks noChangeShapeType="1"/>
              </p:cNvSpPr>
              <p:nvPr/>
            </p:nvSpPr>
            <p:spPr bwMode="auto">
              <a:xfrm>
                <a:off x="3091" y="7514"/>
                <a:ext cx="0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2" name="Line 64"/>
              <p:cNvSpPr>
                <a:spLocks noChangeShapeType="1"/>
              </p:cNvSpPr>
              <p:nvPr/>
            </p:nvSpPr>
            <p:spPr bwMode="auto">
              <a:xfrm rot="1260637">
                <a:off x="3101" y="7522"/>
                <a:ext cx="3" cy="17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3" name="Line 65"/>
              <p:cNvSpPr>
                <a:spLocks noChangeShapeType="1"/>
              </p:cNvSpPr>
              <p:nvPr/>
            </p:nvSpPr>
            <p:spPr bwMode="auto">
              <a:xfrm rot="8064404">
                <a:off x="3092" y="7514"/>
                <a:ext cx="2" cy="1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4" name="Line 66"/>
              <p:cNvSpPr>
                <a:spLocks noChangeShapeType="1"/>
              </p:cNvSpPr>
              <p:nvPr/>
            </p:nvSpPr>
            <p:spPr bwMode="auto">
              <a:xfrm rot="2397119">
                <a:off x="3085" y="7522"/>
                <a:ext cx="3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5" name="Line 67"/>
              <p:cNvSpPr>
                <a:spLocks noChangeShapeType="1"/>
              </p:cNvSpPr>
              <p:nvPr/>
            </p:nvSpPr>
            <p:spPr bwMode="auto">
              <a:xfrm rot="5400000">
                <a:off x="3095" y="7510"/>
                <a:ext cx="2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6" name="Line 68"/>
              <p:cNvSpPr>
                <a:spLocks noChangeShapeType="1"/>
              </p:cNvSpPr>
              <p:nvPr/>
            </p:nvSpPr>
            <p:spPr bwMode="auto">
              <a:xfrm rot="-1350814">
                <a:off x="3083" y="7503"/>
                <a:ext cx="0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7" name="Line 69"/>
              <p:cNvSpPr>
                <a:spLocks noChangeShapeType="1"/>
              </p:cNvSpPr>
              <p:nvPr/>
            </p:nvSpPr>
            <p:spPr bwMode="auto">
              <a:xfrm rot="3965862">
                <a:off x="3083" y="7510"/>
                <a:ext cx="2" cy="17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8" name="Line 70"/>
              <p:cNvSpPr>
                <a:spLocks noChangeShapeType="1"/>
              </p:cNvSpPr>
              <p:nvPr/>
            </p:nvSpPr>
            <p:spPr bwMode="auto">
              <a:xfrm rot="-4156385">
                <a:off x="3106" y="7517"/>
                <a:ext cx="1" cy="17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9" name="Oval 71"/>
              <p:cNvSpPr>
                <a:spLocks noChangeAspect="1" noChangeArrowheads="1"/>
              </p:cNvSpPr>
              <p:nvPr/>
            </p:nvSpPr>
            <p:spPr bwMode="auto">
              <a:xfrm>
                <a:off x="2886" y="8185"/>
                <a:ext cx="400" cy="406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60" name="Oval 72"/>
              <p:cNvSpPr>
                <a:spLocks noChangeAspect="1" noChangeArrowheads="1"/>
              </p:cNvSpPr>
              <p:nvPr/>
            </p:nvSpPr>
            <p:spPr bwMode="auto">
              <a:xfrm>
                <a:off x="2938" y="8241"/>
                <a:ext cx="298" cy="29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61" name="AutoShape 73"/>
              <p:cNvSpPr>
                <a:spLocks noChangeArrowheads="1"/>
              </p:cNvSpPr>
              <p:nvPr/>
            </p:nvSpPr>
            <p:spPr bwMode="auto">
              <a:xfrm>
                <a:off x="2172" y="7473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62" name="AutoShape 74"/>
              <p:cNvSpPr>
                <a:spLocks noChangeArrowheads="1"/>
              </p:cNvSpPr>
              <p:nvPr/>
            </p:nvSpPr>
            <p:spPr bwMode="auto">
              <a:xfrm rot="660000">
                <a:off x="2183" y="7486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63" name="AutoShape 75"/>
              <p:cNvSpPr>
                <a:spLocks noChangeArrowheads="1"/>
              </p:cNvSpPr>
              <p:nvPr/>
            </p:nvSpPr>
            <p:spPr bwMode="auto">
              <a:xfrm rot="1320000">
                <a:off x="2183" y="746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64" name="AutoShape 76"/>
              <p:cNvSpPr>
                <a:spLocks noChangeArrowheads="1"/>
              </p:cNvSpPr>
              <p:nvPr/>
            </p:nvSpPr>
            <p:spPr bwMode="auto">
              <a:xfrm rot="360000">
                <a:off x="2182" y="746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4131" name="Group 77"/>
            <p:cNvGrpSpPr>
              <a:grpSpLocks/>
            </p:cNvGrpSpPr>
            <p:nvPr/>
          </p:nvGrpSpPr>
          <p:grpSpPr bwMode="auto">
            <a:xfrm>
              <a:off x="9301" y="7588"/>
              <a:ext cx="2170" cy="2171"/>
              <a:chOff x="2289" y="11202"/>
              <a:chExt cx="2170" cy="2171"/>
            </a:xfrm>
          </p:grpSpPr>
          <p:sp>
            <p:nvSpPr>
              <p:cNvPr id="4132" name="Oval 78"/>
              <p:cNvSpPr>
                <a:spLocks noChangeArrowheads="1"/>
              </p:cNvSpPr>
              <p:nvPr/>
            </p:nvSpPr>
            <p:spPr bwMode="auto">
              <a:xfrm>
                <a:off x="2289" y="11202"/>
                <a:ext cx="2170" cy="2171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3" name="Oval 79"/>
              <p:cNvSpPr>
                <a:spLocks noChangeArrowheads="1"/>
              </p:cNvSpPr>
              <p:nvPr/>
            </p:nvSpPr>
            <p:spPr bwMode="auto">
              <a:xfrm>
                <a:off x="2348" y="11264"/>
                <a:ext cx="2041" cy="204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4" name="Oval 80"/>
              <p:cNvSpPr>
                <a:spLocks noChangeArrowheads="1"/>
              </p:cNvSpPr>
              <p:nvPr/>
            </p:nvSpPr>
            <p:spPr bwMode="auto">
              <a:xfrm>
                <a:off x="2489" y="11406"/>
                <a:ext cx="1763" cy="17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5" name="Line 81"/>
              <p:cNvSpPr>
                <a:spLocks noChangeShapeType="1"/>
              </p:cNvSpPr>
              <p:nvPr/>
            </p:nvSpPr>
            <p:spPr bwMode="auto">
              <a:xfrm>
                <a:off x="3365" y="11404"/>
                <a:ext cx="0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6" name="Line 82"/>
              <p:cNvSpPr>
                <a:spLocks noChangeShapeType="1"/>
              </p:cNvSpPr>
              <p:nvPr/>
            </p:nvSpPr>
            <p:spPr bwMode="auto">
              <a:xfrm rot="1260637">
                <a:off x="3375" y="11412"/>
                <a:ext cx="3" cy="17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Line 83"/>
              <p:cNvSpPr>
                <a:spLocks noChangeShapeType="1"/>
              </p:cNvSpPr>
              <p:nvPr/>
            </p:nvSpPr>
            <p:spPr bwMode="auto">
              <a:xfrm rot="8064404">
                <a:off x="3366" y="11404"/>
                <a:ext cx="2" cy="1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8" name="Line 84"/>
              <p:cNvSpPr>
                <a:spLocks noChangeShapeType="1"/>
              </p:cNvSpPr>
              <p:nvPr/>
            </p:nvSpPr>
            <p:spPr bwMode="auto">
              <a:xfrm rot="2397119">
                <a:off x="3359" y="11412"/>
                <a:ext cx="3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9" name="Line 85"/>
              <p:cNvSpPr>
                <a:spLocks noChangeShapeType="1"/>
              </p:cNvSpPr>
              <p:nvPr/>
            </p:nvSpPr>
            <p:spPr bwMode="auto">
              <a:xfrm rot="5400000">
                <a:off x="3369" y="11400"/>
                <a:ext cx="2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0" name="Line 86"/>
              <p:cNvSpPr>
                <a:spLocks noChangeShapeType="1"/>
              </p:cNvSpPr>
              <p:nvPr/>
            </p:nvSpPr>
            <p:spPr bwMode="auto">
              <a:xfrm rot="-1350814">
                <a:off x="3357" y="11393"/>
                <a:ext cx="0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1" name="Line 87"/>
              <p:cNvSpPr>
                <a:spLocks noChangeShapeType="1"/>
              </p:cNvSpPr>
              <p:nvPr/>
            </p:nvSpPr>
            <p:spPr bwMode="auto">
              <a:xfrm rot="3965862">
                <a:off x="3357" y="11400"/>
                <a:ext cx="2" cy="17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2" name="Line 88"/>
              <p:cNvSpPr>
                <a:spLocks noChangeShapeType="1"/>
              </p:cNvSpPr>
              <p:nvPr/>
            </p:nvSpPr>
            <p:spPr bwMode="auto">
              <a:xfrm rot="-4156385">
                <a:off x="3380" y="11407"/>
                <a:ext cx="1" cy="17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3" name="Oval 89"/>
              <p:cNvSpPr>
                <a:spLocks noChangeAspect="1" noChangeArrowheads="1"/>
              </p:cNvSpPr>
              <p:nvPr/>
            </p:nvSpPr>
            <p:spPr bwMode="auto">
              <a:xfrm>
                <a:off x="3160" y="12075"/>
                <a:ext cx="400" cy="406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4" name="Oval 90"/>
              <p:cNvSpPr>
                <a:spLocks noChangeAspect="1" noChangeArrowheads="1"/>
              </p:cNvSpPr>
              <p:nvPr/>
            </p:nvSpPr>
            <p:spPr bwMode="auto">
              <a:xfrm>
                <a:off x="3209" y="12131"/>
                <a:ext cx="298" cy="29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5" name="AutoShape 91"/>
              <p:cNvSpPr>
                <a:spLocks noChangeArrowheads="1"/>
              </p:cNvSpPr>
              <p:nvPr/>
            </p:nvSpPr>
            <p:spPr bwMode="auto">
              <a:xfrm>
                <a:off x="2446" y="11363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6" name="AutoShape 92"/>
              <p:cNvSpPr>
                <a:spLocks noChangeArrowheads="1"/>
              </p:cNvSpPr>
              <p:nvPr/>
            </p:nvSpPr>
            <p:spPr bwMode="auto">
              <a:xfrm rot="660000">
                <a:off x="2457" y="11376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7" name="AutoShape 93"/>
              <p:cNvSpPr>
                <a:spLocks noChangeArrowheads="1"/>
              </p:cNvSpPr>
              <p:nvPr/>
            </p:nvSpPr>
            <p:spPr bwMode="auto">
              <a:xfrm rot="1320000">
                <a:off x="2478" y="1135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48" name="AutoShape 94"/>
              <p:cNvSpPr>
                <a:spLocks noChangeArrowheads="1"/>
              </p:cNvSpPr>
              <p:nvPr/>
            </p:nvSpPr>
            <p:spPr bwMode="auto">
              <a:xfrm rot="360000">
                <a:off x="2456" y="1135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pic>
        <p:nvPicPr>
          <p:cNvPr id="4102" name="Picture 95" descr="j0396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7776" y="1594112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up 96"/>
          <p:cNvGrpSpPr>
            <a:grpSpLocks/>
          </p:cNvGrpSpPr>
          <p:nvPr/>
        </p:nvGrpSpPr>
        <p:grpSpPr bwMode="auto">
          <a:xfrm>
            <a:off x="8616950" y="3394336"/>
            <a:ext cx="1619250" cy="1619250"/>
            <a:chOff x="2287" y="14219"/>
            <a:chExt cx="2551" cy="2551"/>
          </a:xfrm>
        </p:grpSpPr>
        <p:sp>
          <p:nvSpPr>
            <p:cNvPr id="4107" name="Oval 97"/>
            <p:cNvSpPr>
              <a:spLocks noChangeAspect="1" noChangeArrowheads="1"/>
            </p:cNvSpPr>
            <p:nvPr/>
          </p:nvSpPr>
          <p:spPr bwMode="auto">
            <a:xfrm>
              <a:off x="2287" y="14219"/>
              <a:ext cx="2551" cy="2551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8" name="Oval 98"/>
            <p:cNvSpPr>
              <a:spLocks noChangeAspect="1" noChangeArrowheads="1"/>
            </p:cNvSpPr>
            <p:nvPr/>
          </p:nvSpPr>
          <p:spPr bwMode="auto">
            <a:xfrm>
              <a:off x="2484" y="14414"/>
              <a:ext cx="2154" cy="215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9" name="Oval 99"/>
            <p:cNvSpPr>
              <a:spLocks noChangeArrowheads="1"/>
            </p:cNvSpPr>
            <p:nvPr/>
          </p:nvSpPr>
          <p:spPr bwMode="auto">
            <a:xfrm>
              <a:off x="2676" y="14607"/>
              <a:ext cx="1763" cy="17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0" name="Line 100"/>
            <p:cNvSpPr>
              <a:spLocks noChangeShapeType="1"/>
            </p:cNvSpPr>
            <p:nvPr/>
          </p:nvSpPr>
          <p:spPr bwMode="auto">
            <a:xfrm>
              <a:off x="3552" y="14605"/>
              <a:ext cx="0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Line 101"/>
            <p:cNvSpPr>
              <a:spLocks noChangeShapeType="1"/>
            </p:cNvSpPr>
            <p:nvPr/>
          </p:nvSpPr>
          <p:spPr bwMode="auto">
            <a:xfrm rot="1260637">
              <a:off x="3562" y="14613"/>
              <a:ext cx="3" cy="17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Line 102"/>
            <p:cNvSpPr>
              <a:spLocks noChangeShapeType="1"/>
            </p:cNvSpPr>
            <p:nvPr/>
          </p:nvSpPr>
          <p:spPr bwMode="auto">
            <a:xfrm rot="8064404">
              <a:off x="3553" y="14605"/>
              <a:ext cx="2" cy="1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Line 103"/>
            <p:cNvSpPr>
              <a:spLocks noChangeShapeType="1"/>
            </p:cNvSpPr>
            <p:nvPr/>
          </p:nvSpPr>
          <p:spPr bwMode="auto">
            <a:xfrm rot="2397119">
              <a:off x="3546" y="14613"/>
              <a:ext cx="3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104"/>
            <p:cNvSpPr>
              <a:spLocks noChangeShapeType="1"/>
            </p:cNvSpPr>
            <p:nvPr/>
          </p:nvSpPr>
          <p:spPr bwMode="auto">
            <a:xfrm rot="5400000">
              <a:off x="3556" y="14601"/>
              <a:ext cx="2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Line 105"/>
            <p:cNvSpPr>
              <a:spLocks noChangeShapeType="1"/>
            </p:cNvSpPr>
            <p:nvPr/>
          </p:nvSpPr>
          <p:spPr bwMode="auto">
            <a:xfrm rot="-1350814">
              <a:off x="3544" y="14594"/>
              <a:ext cx="0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Line 106"/>
            <p:cNvSpPr>
              <a:spLocks noChangeShapeType="1"/>
            </p:cNvSpPr>
            <p:nvPr/>
          </p:nvSpPr>
          <p:spPr bwMode="auto">
            <a:xfrm rot="3965862">
              <a:off x="3544" y="14601"/>
              <a:ext cx="2" cy="17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Line 107"/>
            <p:cNvSpPr>
              <a:spLocks noChangeShapeType="1"/>
            </p:cNvSpPr>
            <p:nvPr/>
          </p:nvSpPr>
          <p:spPr bwMode="auto">
            <a:xfrm rot="-4156385">
              <a:off x="3567" y="14608"/>
              <a:ext cx="1" cy="17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Oval 108"/>
            <p:cNvSpPr>
              <a:spLocks noChangeAspect="1" noChangeArrowheads="1"/>
            </p:cNvSpPr>
            <p:nvPr/>
          </p:nvSpPr>
          <p:spPr bwMode="auto">
            <a:xfrm>
              <a:off x="3326" y="15252"/>
              <a:ext cx="448" cy="45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9" name="Oval 109"/>
            <p:cNvSpPr>
              <a:spLocks noChangeAspect="1" noChangeArrowheads="1"/>
            </p:cNvSpPr>
            <p:nvPr/>
          </p:nvSpPr>
          <p:spPr bwMode="auto">
            <a:xfrm>
              <a:off x="3384" y="15314"/>
              <a:ext cx="334" cy="335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0" name="AutoShape 110"/>
            <p:cNvSpPr>
              <a:spLocks noChangeArrowheads="1"/>
            </p:cNvSpPr>
            <p:nvPr/>
          </p:nvSpPr>
          <p:spPr bwMode="auto">
            <a:xfrm>
              <a:off x="2633" y="14564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1" name="AutoShape 111"/>
            <p:cNvSpPr>
              <a:spLocks noChangeArrowheads="1"/>
            </p:cNvSpPr>
            <p:nvPr/>
          </p:nvSpPr>
          <p:spPr bwMode="auto">
            <a:xfrm rot="660000">
              <a:off x="2644" y="14577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2" name="AutoShape 112"/>
            <p:cNvSpPr>
              <a:spLocks noChangeAspect="1" noChangeArrowheads="1"/>
            </p:cNvSpPr>
            <p:nvPr/>
          </p:nvSpPr>
          <p:spPr bwMode="auto">
            <a:xfrm rot="1320000">
              <a:off x="2603" y="14536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23" name="AutoShape 113"/>
            <p:cNvSpPr>
              <a:spLocks noChangeAspect="1" noChangeArrowheads="1"/>
            </p:cNvSpPr>
            <p:nvPr/>
          </p:nvSpPr>
          <p:spPr bwMode="auto">
            <a:xfrm rot="360000">
              <a:off x="2596" y="14521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104" name="AutoShape 114"/>
          <p:cNvSpPr>
            <a:spLocks noChangeArrowheads="1"/>
          </p:cNvSpPr>
          <p:nvPr/>
        </p:nvSpPr>
        <p:spPr bwMode="auto">
          <a:xfrm flipV="1">
            <a:off x="2424113" y="5986725"/>
            <a:ext cx="3816350" cy="719137"/>
          </a:xfrm>
          <a:prstGeom prst="wedgeRoundRectCallout">
            <a:avLst>
              <a:gd name="adj1" fmla="val 6444"/>
              <a:gd name="adj2" fmla="val 116222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Дошкольный этап   </a:t>
            </a:r>
          </a:p>
        </p:txBody>
      </p:sp>
      <p:pic>
        <p:nvPicPr>
          <p:cNvPr id="4105" name="Picture 115" descr="j01830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738574"/>
            <a:ext cx="18145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AutoShape 116"/>
          <p:cNvSpPr>
            <a:spLocks noChangeAspect="1" noChangeArrowheads="1"/>
          </p:cNvSpPr>
          <p:nvPr/>
        </p:nvSpPr>
        <p:spPr bwMode="auto">
          <a:xfrm>
            <a:off x="3935414" y="3500439"/>
            <a:ext cx="301625" cy="301625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7177" y="1396151"/>
            <a:ext cx="5148000" cy="14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04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601362" y="115888"/>
            <a:ext cx="11590638" cy="96361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Главное достижение начальной школы</a:t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Базовая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структура читательской компетентности  </a:t>
            </a:r>
          </a:p>
        </p:txBody>
      </p:sp>
      <p:pic>
        <p:nvPicPr>
          <p:cNvPr id="3077" name="Picture 4" descr="G:\Меленьева  круглый стол\Спиц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5197" y="4777516"/>
            <a:ext cx="19431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G:\Меленьева  круглый стол\Модель К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859" y="2075936"/>
            <a:ext cx="6491544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I:\Меленьева  круглый стол\Колесо чтения  -новые фотографии\Шина черна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0436" y="1293341"/>
            <a:ext cx="2334735" cy="155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G:\Меленьева  круглый стол\Обо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97" y="1594975"/>
            <a:ext cx="2561197" cy="250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Содержимое 8" descr="Ось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355290" y="4878474"/>
            <a:ext cx="1460500" cy="8159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7177" y="1272581"/>
            <a:ext cx="5148000" cy="14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94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I:\Меленьева  круглый стол\Велосипедисты -фотографии\Вел -тро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822" y="428372"/>
            <a:ext cx="33432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I:\Меленьева  круглый стол\Велосипедисты -фотографии\Велосипедист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097" y="761746"/>
            <a:ext cx="374491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I:\Меленьева  круглый стол\Колесо чтения  -новые фотографии\Колес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247" y="4373867"/>
            <a:ext cx="16700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I:\Меленьева  круглый стол\Велосипедисты -фотографии\Велосипедисты 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063" y="4212586"/>
            <a:ext cx="30956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I:\Меленьева  круглый стол\Велосипедисты -фотографии\Велосипедисты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640" y="1610244"/>
            <a:ext cx="2381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64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2"/>
          <p:cNvSpPr>
            <a:spLocks noChangeArrowheads="1"/>
          </p:cNvSpPr>
          <p:nvPr/>
        </p:nvSpPr>
        <p:spPr bwMode="auto">
          <a:xfrm>
            <a:off x="1879814" y="2886286"/>
            <a:ext cx="5184775" cy="23034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197" name="Group 4"/>
          <p:cNvGrpSpPr>
            <a:grpSpLocks noChangeAspect="1"/>
          </p:cNvGrpSpPr>
          <p:nvPr/>
        </p:nvGrpSpPr>
        <p:grpSpPr bwMode="auto">
          <a:xfrm>
            <a:off x="2311613" y="2456074"/>
            <a:ext cx="5975350" cy="2157413"/>
            <a:chOff x="2061" y="6502"/>
            <a:chExt cx="9410" cy="3398"/>
          </a:xfrm>
        </p:grpSpPr>
        <p:sp>
          <p:nvSpPr>
            <p:cNvPr id="8243" name="AutoShape 5"/>
            <p:cNvSpPr>
              <a:spLocks noChangeAspect="1" noChangeArrowheads="1"/>
            </p:cNvSpPr>
            <p:nvPr/>
          </p:nvSpPr>
          <p:spPr bwMode="auto">
            <a:xfrm>
              <a:off x="2061" y="6502"/>
              <a:ext cx="9410" cy="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8244" name="Group 6"/>
            <p:cNvGrpSpPr>
              <a:grpSpLocks/>
            </p:cNvGrpSpPr>
            <p:nvPr/>
          </p:nvGrpSpPr>
          <p:grpSpPr bwMode="auto">
            <a:xfrm>
              <a:off x="2242" y="8493"/>
              <a:ext cx="1508" cy="1407"/>
              <a:chOff x="851" y="2717"/>
              <a:chExt cx="518" cy="518"/>
            </a:xfrm>
          </p:grpSpPr>
          <p:sp>
            <p:nvSpPr>
              <p:cNvPr id="8323" name="Oval 7"/>
              <p:cNvSpPr>
                <a:spLocks noChangeArrowheads="1"/>
              </p:cNvSpPr>
              <p:nvPr/>
            </p:nvSpPr>
            <p:spPr bwMode="auto">
              <a:xfrm>
                <a:off x="855" y="2721"/>
                <a:ext cx="511" cy="51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24" name="Line 8"/>
              <p:cNvSpPr>
                <a:spLocks noChangeShapeType="1"/>
              </p:cNvSpPr>
              <p:nvPr/>
            </p:nvSpPr>
            <p:spPr bwMode="auto">
              <a:xfrm>
                <a:off x="1109" y="2720"/>
                <a:ext cx="0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9"/>
              <p:cNvSpPr>
                <a:spLocks noChangeShapeType="1"/>
              </p:cNvSpPr>
              <p:nvPr/>
            </p:nvSpPr>
            <p:spPr bwMode="auto">
              <a:xfrm rot="1260637">
                <a:off x="1112" y="2723"/>
                <a:ext cx="0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6" name="Line 10"/>
              <p:cNvSpPr>
                <a:spLocks noChangeShapeType="1"/>
              </p:cNvSpPr>
              <p:nvPr/>
            </p:nvSpPr>
            <p:spPr bwMode="auto">
              <a:xfrm rot="8064404">
                <a:off x="1109" y="2720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7" name="Line 11"/>
              <p:cNvSpPr>
                <a:spLocks noChangeShapeType="1"/>
              </p:cNvSpPr>
              <p:nvPr/>
            </p:nvSpPr>
            <p:spPr bwMode="auto">
              <a:xfrm rot="2397119">
                <a:off x="1108" y="2723"/>
                <a:ext cx="0" cy="5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8" name="Line 12"/>
              <p:cNvSpPr>
                <a:spLocks noChangeShapeType="1"/>
              </p:cNvSpPr>
              <p:nvPr/>
            </p:nvSpPr>
            <p:spPr bwMode="auto">
              <a:xfrm rot="5400000">
                <a:off x="1110" y="2719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9" name="Line 13"/>
              <p:cNvSpPr>
                <a:spLocks noChangeShapeType="1"/>
              </p:cNvSpPr>
              <p:nvPr/>
            </p:nvSpPr>
            <p:spPr bwMode="auto">
              <a:xfrm rot="-1350814">
                <a:off x="1107" y="2717"/>
                <a:ext cx="0" cy="5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4"/>
              <p:cNvSpPr>
                <a:spLocks noChangeShapeType="1"/>
              </p:cNvSpPr>
              <p:nvPr/>
            </p:nvSpPr>
            <p:spPr bwMode="auto">
              <a:xfrm rot="3965862">
                <a:off x="1106" y="2719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5"/>
              <p:cNvSpPr>
                <a:spLocks noChangeShapeType="1"/>
              </p:cNvSpPr>
              <p:nvPr/>
            </p:nvSpPr>
            <p:spPr bwMode="auto">
              <a:xfrm rot="-4156385">
                <a:off x="1113" y="2722"/>
                <a:ext cx="1" cy="5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Oval 16"/>
              <p:cNvSpPr>
                <a:spLocks noChangeArrowheads="1"/>
              </p:cNvSpPr>
              <p:nvPr/>
            </p:nvSpPr>
            <p:spPr bwMode="auto">
              <a:xfrm>
                <a:off x="1072" y="2938"/>
                <a:ext cx="77" cy="77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8245" name="Text Box 17"/>
            <p:cNvSpPr txBox="1">
              <a:spLocks noChangeArrowheads="1"/>
            </p:cNvSpPr>
            <p:nvPr/>
          </p:nvSpPr>
          <p:spPr bwMode="auto">
            <a:xfrm>
              <a:off x="2061" y="6799"/>
              <a:ext cx="1603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/>
                <a:t> </a:t>
              </a:r>
              <a:endParaRPr lang="ru-RU" altLang="ru-RU"/>
            </a:p>
          </p:txBody>
        </p:sp>
        <p:sp>
          <p:nvSpPr>
            <p:cNvPr id="8246" name="Text Box 18"/>
            <p:cNvSpPr txBox="1">
              <a:spLocks noChangeArrowheads="1"/>
            </p:cNvSpPr>
            <p:nvPr/>
          </p:nvSpPr>
          <p:spPr bwMode="auto">
            <a:xfrm>
              <a:off x="4041" y="6768"/>
              <a:ext cx="2514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8247" name="Group 19"/>
            <p:cNvGrpSpPr>
              <a:grpSpLocks/>
            </p:cNvGrpSpPr>
            <p:nvPr/>
          </p:nvGrpSpPr>
          <p:grpSpPr bwMode="auto">
            <a:xfrm>
              <a:off x="3690" y="8312"/>
              <a:ext cx="1508" cy="1449"/>
              <a:chOff x="2334" y="10560"/>
              <a:chExt cx="1508" cy="1449"/>
            </a:xfrm>
          </p:grpSpPr>
          <p:grpSp>
            <p:nvGrpSpPr>
              <p:cNvPr id="8311" name="Group 20"/>
              <p:cNvGrpSpPr>
                <a:grpSpLocks/>
              </p:cNvGrpSpPr>
              <p:nvPr/>
            </p:nvGrpSpPr>
            <p:grpSpPr bwMode="auto">
              <a:xfrm>
                <a:off x="2334" y="10581"/>
                <a:ext cx="1508" cy="1407"/>
                <a:chOff x="851" y="2717"/>
                <a:chExt cx="518" cy="518"/>
              </a:xfrm>
            </p:grpSpPr>
            <p:sp>
              <p:nvSpPr>
                <p:cNvPr id="8313" name="Oval 21"/>
                <p:cNvSpPr>
                  <a:spLocks noChangeArrowheads="1"/>
                </p:cNvSpPr>
                <p:nvPr/>
              </p:nvSpPr>
              <p:spPr bwMode="auto">
                <a:xfrm>
                  <a:off x="855" y="2721"/>
                  <a:ext cx="511" cy="51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8314" name="Line 22"/>
                <p:cNvSpPr>
                  <a:spLocks noChangeShapeType="1"/>
                </p:cNvSpPr>
                <p:nvPr/>
              </p:nvSpPr>
              <p:spPr bwMode="auto">
                <a:xfrm>
                  <a:off x="1109" y="2720"/>
                  <a:ext cx="0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5" name="Line 23"/>
                <p:cNvSpPr>
                  <a:spLocks noChangeShapeType="1"/>
                </p:cNvSpPr>
                <p:nvPr/>
              </p:nvSpPr>
              <p:spPr bwMode="auto">
                <a:xfrm rot="1260637">
                  <a:off x="1112" y="2723"/>
                  <a:ext cx="0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6" name="Line 24"/>
                <p:cNvSpPr>
                  <a:spLocks noChangeShapeType="1"/>
                </p:cNvSpPr>
                <p:nvPr/>
              </p:nvSpPr>
              <p:spPr bwMode="auto">
                <a:xfrm rot="8064404">
                  <a:off x="1109" y="2720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7" name="Line 25"/>
                <p:cNvSpPr>
                  <a:spLocks noChangeShapeType="1"/>
                </p:cNvSpPr>
                <p:nvPr/>
              </p:nvSpPr>
              <p:spPr bwMode="auto">
                <a:xfrm rot="2397119">
                  <a:off x="1108" y="2723"/>
                  <a:ext cx="0" cy="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8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1110" y="2719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9" name="Line 27"/>
                <p:cNvSpPr>
                  <a:spLocks noChangeShapeType="1"/>
                </p:cNvSpPr>
                <p:nvPr/>
              </p:nvSpPr>
              <p:spPr bwMode="auto">
                <a:xfrm rot="-1350814">
                  <a:off x="1107" y="2717"/>
                  <a:ext cx="0" cy="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20" name="Line 28"/>
                <p:cNvSpPr>
                  <a:spLocks noChangeShapeType="1"/>
                </p:cNvSpPr>
                <p:nvPr/>
              </p:nvSpPr>
              <p:spPr bwMode="auto">
                <a:xfrm rot="3965862">
                  <a:off x="1106" y="2719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21" name="Line 29"/>
                <p:cNvSpPr>
                  <a:spLocks noChangeShapeType="1"/>
                </p:cNvSpPr>
                <p:nvPr/>
              </p:nvSpPr>
              <p:spPr bwMode="auto">
                <a:xfrm rot="-4156385">
                  <a:off x="1113" y="2722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22" name="Oval 30"/>
                <p:cNvSpPr>
                  <a:spLocks noChangeArrowheads="1"/>
                </p:cNvSpPr>
                <p:nvPr/>
              </p:nvSpPr>
              <p:spPr bwMode="auto">
                <a:xfrm>
                  <a:off x="1072" y="2938"/>
                  <a:ext cx="77" cy="77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8312" name="Oval 31"/>
              <p:cNvSpPr>
                <a:spLocks noChangeArrowheads="1"/>
              </p:cNvSpPr>
              <p:nvPr/>
            </p:nvSpPr>
            <p:spPr bwMode="auto">
              <a:xfrm>
                <a:off x="2370" y="10560"/>
                <a:ext cx="1449" cy="1449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8248" name="Group 32"/>
            <p:cNvGrpSpPr>
              <a:grpSpLocks/>
            </p:cNvGrpSpPr>
            <p:nvPr/>
          </p:nvGrpSpPr>
          <p:grpSpPr bwMode="auto">
            <a:xfrm>
              <a:off x="5319" y="8131"/>
              <a:ext cx="1792" cy="1766"/>
              <a:chOff x="2061" y="2490"/>
              <a:chExt cx="1792" cy="1766"/>
            </a:xfrm>
          </p:grpSpPr>
          <p:sp>
            <p:nvSpPr>
              <p:cNvPr id="8284" name="Oval 33"/>
              <p:cNvSpPr>
                <a:spLocks noChangeArrowheads="1"/>
              </p:cNvSpPr>
              <p:nvPr/>
            </p:nvSpPr>
            <p:spPr bwMode="auto">
              <a:xfrm>
                <a:off x="2061" y="2490"/>
                <a:ext cx="1792" cy="1766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5" name="Oval 34"/>
              <p:cNvSpPr>
                <a:spLocks noChangeArrowheads="1"/>
              </p:cNvSpPr>
              <p:nvPr/>
            </p:nvSpPr>
            <p:spPr bwMode="auto">
              <a:xfrm>
                <a:off x="2185" y="2613"/>
                <a:ext cx="1548" cy="152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6" name="Line 35"/>
              <p:cNvSpPr>
                <a:spLocks noChangeShapeType="1"/>
              </p:cNvSpPr>
              <p:nvPr/>
            </p:nvSpPr>
            <p:spPr bwMode="auto">
              <a:xfrm>
                <a:off x="2954" y="2611"/>
                <a:ext cx="0" cy="15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87" name="Line 36"/>
              <p:cNvSpPr>
                <a:spLocks noChangeShapeType="1"/>
              </p:cNvSpPr>
              <p:nvPr/>
            </p:nvSpPr>
            <p:spPr bwMode="auto">
              <a:xfrm rot="1260637">
                <a:off x="2963" y="2618"/>
                <a:ext cx="2" cy="15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88" name="Line 37"/>
              <p:cNvSpPr>
                <a:spLocks noChangeShapeType="1"/>
              </p:cNvSpPr>
              <p:nvPr/>
            </p:nvSpPr>
            <p:spPr bwMode="auto">
              <a:xfrm rot="8064404">
                <a:off x="2954" y="2600"/>
                <a:ext cx="2" cy="15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89" name="Line 38"/>
              <p:cNvSpPr>
                <a:spLocks noChangeShapeType="1"/>
              </p:cNvSpPr>
              <p:nvPr/>
            </p:nvSpPr>
            <p:spPr bwMode="auto">
              <a:xfrm rot="2397119">
                <a:off x="2949" y="2618"/>
                <a:ext cx="2" cy="15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0" name="Line 39"/>
              <p:cNvSpPr>
                <a:spLocks noChangeShapeType="1"/>
              </p:cNvSpPr>
              <p:nvPr/>
            </p:nvSpPr>
            <p:spPr bwMode="auto">
              <a:xfrm rot="5400000">
                <a:off x="2957" y="2597"/>
                <a:ext cx="2" cy="15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1" name="Line 40"/>
              <p:cNvSpPr>
                <a:spLocks noChangeShapeType="1"/>
              </p:cNvSpPr>
              <p:nvPr/>
            </p:nvSpPr>
            <p:spPr bwMode="auto">
              <a:xfrm rot="-1350814">
                <a:off x="2947" y="2602"/>
                <a:ext cx="0" cy="15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2" name="Line 41"/>
              <p:cNvSpPr>
                <a:spLocks noChangeShapeType="1"/>
              </p:cNvSpPr>
              <p:nvPr/>
            </p:nvSpPr>
            <p:spPr bwMode="auto">
              <a:xfrm rot="3965862">
                <a:off x="2947" y="2596"/>
                <a:ext cx="2" cy="15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3" name="Line 42"/>
              <p:cNvSpPr>
                <a:spLocks noChangeShapeType="1"/>
              </p:cNvSpPr>
              <p:nvPr/>
            </p:nvSpPr>
            <p:spPr bwMode="auto">
              <a:xfrm rot="-4156385">
                <a:off x="2967" y="2603"/>
                <a:ext cx="1" cy="1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4" name="Oval 43"/>
              <p:cNvSpPr>
                <a:spLocks noChangeAspect="1" noChangeArrowheads="1"/>
              </p:cNvSpPr>
              <p:nvPr/>
            </p:nvSpPr>
            <p:spPr bwMode="auto">
              <a:xfrm>
                <a:off x="2774" y="3192"/>
                <a:ext cx="351" cy="351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95" name="Oval 44"/>
              <p:cNvSpPr>
                <a:spLocks noChangeAspect="1" noChangeArrowheads="1"/>
              </p:cNvSpPr>
              <p:nvPr/>
            </p:nvSpPr>
            <p:spPr bwMode="auto">
              <a:xfrm>
                <a:off x="2820" y="3240"/>
                <a:ext cx="261" cy="25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96" name="Oval 45"/>
              <p:cNvSpPr>
                <a:spLocks noChangeAspect="1" noChangeArrowheads="1"/>
              </p:cNvSpPr>
              <p:nvPr/>
            </p:nvSpPr>
            <p:spPr bwMode="auto">
              <a:xfrm>
                <a:off x="3723" y="3682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97" name="Oval 46"/>
              <p:cNvSpPr>
                <a:spLocks noChangeAspect="1" noChangeArrowheads="1"/>
              </p:cNvSpPr>
              <p:nvPr/>
            </p:nvSpPr>
            <p:spPr bwMode="auto">
              <a:xfrm>
                <a:off x="3336" y="4045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98" name="Oval 47"/>
              <p:cNvSpPr>
                <a:spLocks noChangeAspect="1" noChangeArrowheads="1"/>
              </p:cNvSpPr>
              <p:nvPr/>
            </p:nvSpPr>
            <p:spPr bwMode="auto">
              <a:xfrm>
                <a:off x="2103" y="319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99" name="Oval 48"/>
              <p:cNvSpPr>
                <a:spLocks noChangeAspect="1" noChangeArrowheads="1"/>
              </p:cNvSpPr>
              <p:nvPr/>
            </p:nvSpPr>
            <p:spPr bwMode="auto">
              <a:xfrm>
                <a:off x="3381" y="2611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0" name="Oval 49"/>
              <p:cNvSpPr>
                <a:spLocks noChangeAspect="1" noChangeArrowheads="1"/>
              </p:cNvSpPr>
              <p:nvPr/>
            </p:nvSpPr>
            <p:spPr bwMode="auto">
              <a:xfrm>
                <a:off x="2607" y="262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1" name="Oval 50"/>
              <p:cNvSpPr>
                <a:spLocks noChangeAspect="1" noChangeArrowheads="1"/>
              </p:cNvSpPr>
              <p:nvPr/>
            </p:nvSpPr>
            <p:spPr bwMode="auto">
              <a:xfrm>
                <a:off x="3702" y="3115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2" name="Oval 51"/>
              <p:cNvSpPr>
                <a:spLocks noChangeAspect="1" noChangeArrowheads="1"/>
              </p:cNvSpPr>
              <p:nvPr/>
            </p:nvSpPr>
            <p:spPr bwMode="auto">
              <a:xfrm>
                <a:off x="3054" y="4168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3" name="Oval 52"/>
              <p:cNvSpPr>
                <a:spLocks noChangeAspect="1" noChangeArrowheads="1"/>
              </p:cNvSpPr>
              <p:nvPr/>
            </p:nvSpPr>
            <p:spPr bwMode="auto">
              <a:xfrm>
                <a:off x="2553" y="409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4" name="Oval 53"/>
              <p:cNvSpPr>
                <a:spLocks noChangeAspect="1" noChangeArrowheads="1"/>
              </p:cNvSpPr>
              <p:nvPr/>
            </p:nvSpPr>
            <p:spPr bwMode="auto">
              <a:xfrm>
                <a:off x="2277" y="3808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5" name="Oval 54"/>
              <p:cNvSpPr>
                <a:spLocks noChangeAspect="1" noChangeArrowheads="1"/>
              </p:cNvSpPr>
              <p:nvPr/>
            </p:nvSpPr>
            <p:spPr bwMode="auto">
              <a:xfrm>
                <a:off x="3582" y="3823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6" name="Oval 55"/>
              <p:cNvSpPr>
                <a:spLocks noChangeAspect="1" noChangeArrowheads="1"/>
              </p:cNvSpPr>
              <p:nvPr/>
            </p:nvSpPr>
            <p:spPr bwMode="auto">
              <a:xfrm>
                <a:off x="2904" y="250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7" name="Oval 56"/>
              <p:cNvSpPr>
                <a:spLocks noChangeAspect="1" noChangeArrowheads="1"/>
              </p:cNvSpPr>
              <p:nvPr/>
            </p:nvSpPr>
            <p:spPr bwMode="auto">
              <a:xfrm>
                <a:off x="2313" y="2833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8" name="Oval 57"/>
              <p:cNvSpPr>
                <a:spLocks noChangeAspect="1" noChangeArrowheads="1"/>
              </p:cNvSpPr>
              <p:nvPr/>
            </p:nvSpPr>
            <p:spPr bwMode="auto">
              <a:xfrm>
                <a:off x="3711" y="3601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09" name="Oval 58"/>
              <p:cNvSpPr>
                <a:spLocks noChangeAspect="1" noChangeArrowheads="1"/>
              </p:cNvSpPr>
              <p:nvPr/>
            </p:nvSpPr>
            <p:spPr bwMode="auto">
              <a:xfrm>
                <a:off x="3411" y="4030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10" name="Oval 59"/>
              <p:cNvSpPr>
                <a:spLocks noChangeAspect="1" noChangeArrowheads="1"/>
              </p:cNvSpPr>
              <p:nvPr/>
            </p:nvSpPr>
            <p:spPr bwMode="auto">
              <a:xfrm>
                <a:off x="3750" y="322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8249" name="Group 60"/>
            <p:cNvGrpSpPr>
              <a:grpSpLocks/>
            </p:cNvGrpSpPr>
            <p:nvPr/>
          </p:nvGrpSpPr>
          <p:grpSpPr bwMode="auto">
            <a:xfrm>
              <a:off x="7129" y="7769"/>
              <a:ext cx="2041" cy="2041"/>
              <a:chOff x="2074" y="7374"/>
              <a:chExt cx="2041" cy="2041"/>
            </a:xfrm>
          </p:grpSpPr>
          <p:sp>
            <p:nvSpPr>
              <p:cNvPr id="8268" name="Oval 61"/>
              <p:cNvSpPr>
                <a:spLocks noChangeArrowheads="1"/>
              </p:cNvSpPr>
              <p:nvPr/>
            </p:nvSpPr>
            <p:spPr bwMode="auto">
              <a:xfrm>
                <a:off x="2074" y="7374"/>
                <a:ext cx="2041" cy="204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9" name="Oval 62"/>
              <p:cNvSpPr>
                <a:spLocks noChangeArrowheads="1"/>
              </p:cNvSpPr>
              <p:nvPr/>
            </p:nvSpPr>
            <p:spPr bwMode="auto">
              <a:xfrm>
                <a:off x="2215" y="7516"/>
                <a:ext cx="1763" cy="17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70" name="Line 63"/>
              <p:cNvSpPr>
                <a:spLocks noChangeShapeType="1"/>
              </p:cNvSpPr>
              <p:nvPr/>
            </p:nvSpPr>
            <p:spPr bwMode="auto">
              <a:xfrm>
                <a:off x="3091" y="7514"/>
                <a:ext cx="0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1" name="Line 64"/>
              <p:cNvSpPr>
                <a:spLocks noChangeShapeType="1"/>
              </p:cNvSpPr>
              <p:nvPr/>
            </p:nvSpPr>
            <p:spPr bwMode="auto">
              <a:xfrm rot="1260637">
                <a:off x="3101" y="7522"/>
                <a:ext cx="3" cy="17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2" name="Line 65"/>
              <p:cNvSpPr>
                <a:spLocks noChangeShapeType="1"/>
              </p:cNvSpPr>
              <p:nvPr/>
            </p:nvSpPr>
            <p:spPr bwMode="auto">
              <a:xfrm rot="8064404">
                <a:off x="3092" y="7514"/>
                <a:ext cx="2" cy="1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3" name="Line 66"/>
              <p:cNvSpPr>
                <a:spLocks noChangeShapeType="1"/>
              </p:cNvSpPr>
              <p:nvPr/>
            </p:nvSpPr>
            <p:spPr bwMode="auto">
              <a:xfrm rot="2397119">
                <a:off x="3085" y="7522"/>
                <a:ext cx="3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4" name="Line 67"/>
              <p:cNvSpPr>
                <a:spLocks noChangeShapeType="1"/>
              </p:cNvSpPr>
              <p:nvPr/>
            </p:nvSpPr>
            <p:spPr bwMode="auto">
              <a:xfrm rot="5400000">
                <a:off x="3095" y="7510"/>
                <a:ext cx="2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5" name="Line 68"/>
              <p:cNvSpPr>
                <a:spLocks noChangeShapeType="1"/>
              </p:cNvSpPr>
              <p:nvPr/>
            </p:nvSpPr>
            <p:spPr bwMode="auto">
              <a:xfrm rot="-1350814">
                <a:off x="3083" y="7503"/>
                <a:ext cx="0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6" name="Line 69"/>
              <p:cNvSpPr>
                <a:spLocks noChangeShapeType="1"/>
              </p:cNvSpPr>
              <p:nvPr/>
            </p:nvSpPr>
            <p:spPr bwMode="auto">
              <a:xfrm rot="3965862">
                <a:off x="3083" y="7510"/>
                <a:ext cx="2" cy="17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7" name="Line 70"/>
              <p:cNvSpPr>
                <a:spLocks noChangeShapeType="1"/>
              </p:cNvSpPr>
              <p:nvPr/>
            </p:nvSpPr>
            <p:spPr bwMode="auto">
              <a:xfrm rot="-4156385">
                <a:off x="3106" y="7517"/>
                <a:ext cx="1" cy="17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78" name="Oval 71"/>
              <p:cNvSpPr>
                <a:spLocks noChangeAspect="1" noChangeArrowheads="1"/>
              </p:cNvSpPr>
              <p:nvPr/>
            </p:nvSpPr>
            <p:spPr bwMode="auto">
              <a:xfrm>
                <a:off x="2886" y="8185"/>
                <a:ext cx="400" cy="406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79" name="Oval 72"/>
              <p:cNvSpPr>
                <a:spLocks noChangeAspect="1" noChangeArrowheads="1"/>
              </p:cNvSpPr>
              <p:nvPr/>
            </p:nvSpPr>
            <p:spPr bwMode="auto">
              <a:xfrm>
                <a:off x="2938" y="8241"/>
                <a:ext cx="298" cy="29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0" name="AutoShape 73"/>
              <p:cNvSpPr>
                <a:spLocks noChangeArrowheads="1"/>
              </p:cNvSpPr>
              <p:nvPr/>
            </p:nvSpPr>
            <p:spPr bwMode="auto">
              <a:xfrm>
                <a:off x="2172" y="7473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1" name="AutoShape 74"/>
              <p:cNvSpPr>
                <a:spLocks noChangeArrowheads="1"/>
              </p:cNvSpPr>
              <p:nvPr/>
            </p:nvSpPr>
            <p:spPr bwMode="auto">
              <a:xfrm rot="660000">
                <a:off x="2183" y="7486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2" name="AutoShape 75"/>
              <p:cNvSpPr>
                <a:spLocks noChangeArrowheads="1"/>
              </p:cNvSpPr>
              <p:nvPr/>
            </p:nvSpPr>
            <p:spPr bwMode="auto">
              <a:xfrm rot="1320000">
                <a:off x="2183" y="746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83" name="AutoShape 76"/>
              <p:cNvSpPr>
                <a:spLocks noChangeArrowheads="1"/>
              </p:cNvSpPr>
              <p:nvPr/>
            </p:nvSpPr>
            <p:spPr bwMode="auto">
              <a:xfrm rot="360000">
                <a:off x="2182" y="746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8250" name="Group 77"/>
            <p:cNvGrpSpPr>
              <a:grpSpLocks/>
            </p:cNvGrpSpPr>
            <p:nvPr/>
          </p:nvGrpSpPr>
          <p:grpSpPr bwMode="auto">
            <a:xfrm>
              <a:off x="9301" y="7588"/>
              <a:ext cx="2170" cy="2171"/>
              <a:chOff x="2289" y="11202"/>
              <a:chExt cx="2170" cy="2171"/>
            </a:xfrm>
          </p:grpSpPr>
          <p:sp>
            <p:nvSpPr>
              <p:cNvPr id="8251" name="Oval 78"/>
              <p:cNvSpPr>
                <a:spLocks noChangeArrowheads="1"/>
              </p:cNvSpPr>
              <p:nvPr/>
            </p:nvSpPr>
            <p:spPr bwMode="auto">
              <a:xfrm>
                <a:off x="2289" y="11202"/>
                <a:ext cx="2170" cy="2171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52" name="Oval 79"/>
              <p:cNvSpPr>
                <a:spLocks noChangeArrowheads="1"/>
              </p:cNvSpPr>
              <p:nvPr/>
            </p:nvSpPr>
            <p:spPr bwMode="auto">
              <a:xfrm>
                <a:off x="2348" y="11264"/>
                <a:ext cx="2041" cy="204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53" name="Oval 80"/>
              <p:cNvSpPr>
                <a:spLocks noChangeArrowheads="1"/>
              </p:cNvSpPr>
              <p:nvPr/>
            </p:nvSpPr>
            <p:spPr bwMode="auto">
              <a:xfrm>
                <a:off x="2489" y="11406"/>
                <a:ext cx="1763" cy="17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54" name="Line 81"/>
              <p:cNvSpPr>
                <a:spLocks noChangeShapeType="1"/>
              </p:cNvSpPr>
              <p:nvPr/>
            </p:nvSpPr>
            <p:spPr bwMode="auto">
              <a:xfrm>
                <a:off x="3365" y="11404"/>
                <a:ext cx="0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5" name="Line 82"/>
              <p:cNvSpPr>
                <a:spLocks noChangeShapeType="1"/>
              </p:cNvSpPr>
              <p:nvPr/>
            </p:nvSpPr>
            <p:spPr bwMode="auto">
              <a:xfrm rot="1260637">
                <a:off x="3375" y="11412"/>
                <a:ext cx="3" cy="17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6" name="Line 83"/>
              <p:cNvSpPr>
                <a:spLocks noChangeShapeType="1"/>
              </p:cNvSpPr>
              <p:nvPr/>
            </p:nvSpPr>
            <p:spPr bwMode="auto">
              <a:xfrm rot="8064404">
                <a:off x="3366" y="11404"/>
                <a:ext cx="2" cy="1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7" name="Line 84"/>
              <p:cNvSpPr>
                <a:spLocks noChangeShapeType="1"/>
              </p:cNvSpPr>
              <p:nvPr/>
            </p:nvSpPr>
            <p:spPr bwMode="auto">
              <a:xfrm rot="2397119">
                <a:off x="3359" y="11412"/>
                <a:ext cx="3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8" name="Line 85"/>
              <p:cNvSpPr>
                <a:spLocks noChangeShapeType="1"/>
              </p:cNvSpPr>
              <p:nvPr/>
            </p:nvSpPr>
            <p:spPr bwMode="auto">
              <a:xfrm rot="5400000">
                <a:off x="3369" y="11400"/>
                <a:ext cx="2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9" name="Line 86"/>
              <p:cNvSpPr>
                <a:spLocks noChangeShapeType="1"/>
              </p:cNvSpPr>
              <p:nvPr/>
            </p:nvSpPr>
            <p:spPr bwMode="auto">
              <a:xfrm rot="-1350814">
                <a:off x="3357" y="11393"/>
                <a:ext cx="0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0" name="Line 87"/>
              <p:cNvSpPr>
                <a:spLocks noChangeShapeType="1"/>
              </p:cNvSpPr>
              <p:nvPr/>
            </p:nvSpPr>
            <p:spPr bwMode="auto">
              <a:xfrm rot="3965862">
                <a:off x="3357" y="11400"/>
                <a:ext cx="2" cy="17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1" name="Line 88"/>
              <p:cNvSpPr>
                <a:spLocks noChangeShapeType="1"/>
              </p:cNvSpPr>
              <p:nvPr/>
            </p:nvSpPr>
            <p:spPr bwMode="auto">
              <a:xfrm rot="-4156385">
                <a:off x="3380" y="11407"/>
                <a:ext cx="1" cy="17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62" name="Oval 89"/>
              <p:cNvSpPr>
                <a:spLocks noChangeAspect="1" noChangeArrowheads="1"/>
              </p:cNvSpPr>
              <p:nvPr/>
            </p:nvSpPr>
            <p:spPr bwMode="auto">
              <a:xfrm>
                <a:off x="3160" y="12075"/>
                <a:ext cx="400" cy="406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3" name="Oval 90"/>
              <p:cNvSpPr>
                <a:spLocks noChangeAspect="1" noChangeArrowheads="1"/>
              </p:cNvSpPr>
              <p:nvPr/>
            </p:nvSpPr>
            <p:spPr bwMode="auto">
              <a:xfrm>
                <a:off x="3209" y="12131"/>
                <a:ext cx="298" cy="29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4" name="AutoShape 91"/>
              <p:cNvSpPr>
                <a:spLocks noChangeArrowheads="1"/>
              </p:cNvSpPr>
              <p:nvPr/>
            </p:nvSpPr>
            <p:spPr bwMode="auto">
              <a:xfrm>
                <a:off x="2446" y="11363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5" name="AutoShape 92"/>
              <p:cNvSpPr>
                <a:spLocks noChangeArrowheads="1"/>
              </p:cNvSpPr>
              <p:nvPr/>
            </p:nvSpPr>
            <p:spPr bwMode="auto">
              <a:xfrm rot="660000">
                <a:off x="2457" y="11376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6" name="AutoShape 93"/>
              <p:cNvSpPr>
                <a:spLocks noChangeArrowheads="1"/>
              </p:cNvSpPr>
              <p:nvPr/>
            </p:nvSpPr>
            <p:spPr bwMode="auto">
              <a:xfrm rot="1320000">
                <a:off x="2478" y="1135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67" name="AutoShape 94"/>
              <p:cNvSpPr>
                <a:spLocks noChangeArrowheads="1"/>
              </p:cNvSpPr>
              <p:nvPr/>
            </p:nvSpPr>
            <p:spPr bwMode="auto">
              <a:xfrm rot="360000">
                <a:off x="2456" y="1135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grpSp>
        <p:nvGrpSpPr>
          <p:cNvPr id="8198" name="Group 96"/>
          <p:cNvGrpSpPr>
            <a:grpSpLocks/>
          </p:cNvGrpSpPr>
          <p:nvPr/>
        </p:nvGrpSpPr>
        <p:grpSpPr bwMode="auto">
          <a:xfrm>
            <a:off x="8361575" y="2957723"/>
            <a:ext cx="1619250" cy="1619250"/>
            <a:chOff x="2287" y="14219"/>
            <a:chExt cx="2551" cy="2551"/>
          </a:xfrm>
        </p:grpSpPr>
        <p:sp>
          <p:nvSpPr>
            <p:cNvPr id="8226" name="Oval 97"/>
            <p:cNvSpPr>
              <a:spLocks noChangeAspect="1" noChangeArrowheads="1"/>
            </p:cNvSpPr>
            <p:nvPr/>
          </p:nvSpPr>
          <p:spPr bwMode="auto">
            <a:xfrm>
              <a:off x="2287" y="14219"/>
              <a:ext cx="2551" cy="2551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7" name="Oval 98"/>
            <p:cNvSpPr>
              <a:spLocks noChangeAspect="1" noChangeArrowheads="1"/>
            </p:cNvSpPr>
            <p:nvPr/>
          </p:nvSpPr>
          <p:spPr bwMode="auto">
            <a:xfrm>
              <a:off x="2484" y="14414"/>
              <a:ext cx="2154" cy="215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8" name="Oval 99"/>
            <p:cNvSpPr>
              <a:spLocks noChangeArrowheads="1"/>
            </p:cNvSpPr>
            <p:nvPr/>
          </p:nvSpPr>
          <p:spPr bwMode="auto">
            <a:xfrm>
              <a:off x="2676" y="14607"/>
              <a:ext cx="1763" cy="17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9" name="Line 100"/>
            <p:cNvSpPr>
              <a:spLocks noChangeShapeType="1"/>
            </p:cNvSpPr>
            <p:nvPr/>
          </p:nvSpPr>
          <p:spPr bwMode="auto">
            <a:xfrm>
              <a:off x="3552" y="14605"/>
              <a:ext cx="0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Line 101"/>
            <p:cNvSpPr>
              <a:spLocks noChangeShapeType="1"/>
            </p:cNvSpPr>
            <p:nvPr/>
          </p:nvSpPr>
          <p:spPr bwMode="auto">
            <a:xfrm rot="1260637">
              <a:off x="3562" y="14613"/>
              <a:ext cx="3" cy="17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Line 102"/>
            <p:cNvSpPr>
              <a:spLocks noChangeShapeType="1"/>
            </p:cNvSpPr>
            <p:nvPr/>
          </p:nvSpPr>
          <p:spPr bwMode="auto">
            <a:xfrm rot="8064404">
              <a:off x="3553" y="14605"/>
              <a:ext cx="2" cy="1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Line 103"/>
            <p:cNvSpPr>
              <a:spLocks noChangeShapeType="1"/>
            </p:cNvSpPr>
            <p:nvPr/>
          </p:nvSpPr>
          <p:spPr bwMode="auto">
            <a:xfrm rot="2397119">
              <a:off x="3546" y="14613"/>
              <a:ext cx="3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Line 104"/>
            <p:cNvSpPr>
              <a:spLocks noChangeShapeType="1"/>
            </p:cNvSpPr>
            <p:nvPr/>
          </p:nvSpPr>
          <p:spPr bwMode="auto">
            <a:xfrm rot="5400000">
              <a:off x="3556" y="14601"/>
              <a:ext cx="2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Line 105"/>
            <p:cNvSpPr>
              <a:spLocks noChangeShapeType="1"/>
            </p:cNvSpPr>
            <p:nvPr/>
          </p:nvSpPr>
          <p:spPr bwMode="auto">
            <a:xfrm rot="-1350814">
              <a:off x="3544" y="14594"/>
              <a:ext cx="0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Line 106"/>
            <p:cNvSpPr>
              <a:spLocks noChangeShapeType="1"/>
            </p:cNvSpPr>
            <p:nvPr/>
          </p:nvSpPr>
          <p:spPr bwMode="auto">
            <a:xfrm rot="3965862">
              <a:off x="3544" y="14601"/>
              <a:ext cx="2" cy="17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Line 107"/>
            <p:cNvSpPr>
              <a:spLocks noChangeShapeType="1"/>
            </p:cNvSpPr>
            <p:nvPr/>
          </p:nvSpPr>
          <p:spPr bwMode="auto">
            <a:xfrm rot="-4156385">
              <a:off x="3567" y="14608"/>
              <a:ext cx="1" cy="17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Oval 108"/>
            <p:cNvSpPr>
              <a:spLocks noChangeAspect="1" noChangeArrowheads="1"/>
            </p:cNvSpPr>
            <p:nvPr/>
          </p:nvSpPr>
          <p:spPr bwMode="auto">
            <a:xfrm>
              <a:off x="3326" y="15252"/>
              <a:ext cx="448" cy="45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38" name="Oval 109"/>
            <p:cNvSpPr>
              <a:spLocks noChangeAspect="1" noChangeArrowheads="1"/>
            </p:cNvSpPr>
            <p:nvPr/>
          </p:nvSpPr>
          <p:spPr bwMode="auto">
            <a:xfrm>
              <a:off x="3384" y="15314"/>
              <a:ext cx="334" cy="335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39" name="AutoShape 110"/>
            <p:cNvSpPr>
              <a:spLocks noChangeArrowheads="1"/>
            </p:cNvSpPr>
            <p:nvPr/>
          </p:nvSpPr>
          <p:spPr bwMode="auto">
            <a:xfrm>
              <a:off x="2633" y="14564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40" name="AutoShape 111"/>
            <p:cNvSpPr>
              <a:spLocks noChangeArrowheads="1"/>
            </p:cNvSpPr>
            <p:nvPr/>
          </p:nvSpPr>
          <p:spPr bwMode="auto">
            <a:xfrm rot="660000">
              <a:off x="2644" y="14577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41" name="AutoShape 112"/>
            <p:cNvSpPr>
              <a:spLocks noChangeAspect="1" noChangeArrowheads="1"/>
            </p:cNvSpPr>
            <p:nvPr/>
          </p:nvSpPr>
          <p:spPr bwMode="auto">
            <a:xfrm rot="1320000">
              <a:off x="2603" y="14536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42" name="AutoShape 113"/>
            <p:cNvSpPr>
              <a:spLocks noChangeAspect="1" noChangeArrowheads="1"/>
            </p:cNvSpPr>
            <p:nvPr/>
          </p:nvSpPr>
          <p:spPr bwMode="auto">
            <a:xfrm rot="360000">
              <a:off x="2596" y="14521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199" name="AutoShape 114"/>
          <p:cNvSpPr>
            <a:spLocks noChangeArrowheads="1"/>
          </p:cNvSpPr>
          <p:nvPr/>
        </p:nvSpPr>
        <p:spPr bwMode="auto">
          <a:xfrm flipV="1">
            <a:off x="2168738" y="5550112"/>
            <a:ext cx="3816350" cy="719137"/>
          </a:xfrm>
          <a:prstGeom prst="wedgeRoundRectCallout">
            <a:avLst>
              <a:gd name="adj1" fmla="val 6444"/>
              <a:gd name="adj2" fmla="val 116222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Дошкольный этап   </a:t>
            </a:r>
          </a:p>
        </p:txBody>
      </p:sp>
      <p:sp>
        <p:nvSpPr>
          <p:cNvPr id="8200" name="AutoShape 116"/>
          <p:cNvSpPr>
            <a:spLocks noChangeAspect="1" noChangeArrowheads="1"/>
          </p:cNvSpPr>
          <p:nvPr/>
        </p:nvSpPr>
        <p:spPr bwMode="auto">
          <a:xfrm>
            <a:off x="3680039" y="3245062"/>
            <a:ext cx="301625" cy="301625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8201" name="Group 96"/>
          <p:cNvGrpSpPr>
            <a:grpSpLocks/>
          </p:cNvGrpSpPr>
          <p:nvPr/>
        </p:nvGrpSpPr>
        <p:grpSpPr bwMode="auto">
          <a:xfrm>
            <a:off x="8361575" y="2957723"/>
            <a:ext cx="1619250" cy="1619250"/>
            <a:chOff x="2287" y="14219"/>
            <a:chExt cx="2551" cy="2551"/>
          </a:xfrm>
        </p:grpSpPr>
        <p:sp>
          <p:nvSpPr>
            <p:cNvPr id="8209" name="Oval 97"/>
            <p:cNvSpPr>
              <a:spLocks noChangeAspect="1" noChangeArrowheads="1"/>
            </p:cNvSpPr>
            <p:nvPr/>
          </p:nvSpPr>
          <p:spPr bwMode="auto">
            <a:xfrm>
              <a:off x="2287" y="14219"/>
              <a:ext cx="2551" cy="2551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10" name="Oval 98"/>
            <p:cNvSpPr>
              <a:spLocks noChangeAspect="1" noChangeArrowheads="1"/>
            </p:cNvSpPr>
            <p:nvPr/>
          </p:nvSpPr>
          <p:spPr bwMode="auto">
            <a:xfrm>
              <a:off x="2484" y="14414"/>
              <a:ext cx="2154" cy="215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11" name="Oval 99"/>
            <p:cNvSpPr>
              <a:spLocks noChangeArrowheads="1"/>
            </p:cNvSpPr>
            <p:nvPr/>
          </p:nvSpPr>
          <p:spPr bwMode="auto">
            <a:xfrm>
              <a:off x="2676" y="14607"/>
              <a:ext cx="1763" cy="17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12" name="Line 100"/>
            <p:cNvSpPr>
              <a:spLocks noChangeShapeType="1"/>
            </p:cNvSpPr>
            <p:nvPr/>
          </p:nvSpPr>
          <p:spPr bwMode="auto">
            <a:xfrm>
              <a:off x="3552" y="14605"/>
              <a:ext cx="0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Line 101"/>
            <p:cNvSpPr>
              <a:spLocks noChangeShapeType="1"/>
            </p:cNvSpPr>
            <p:nvPr/>
          </p:nvSpPr>
          <p:spPr bwMode="auto">
            <a:xfrm rot="1260637">
              <a:off x="3562" y="14613"/>
              <a:ext cx="3" cy="17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Line 102"/>
            <p:cNvSpPr>
              <a:spLocks noChangeShapeType="1"/>
            </p:cNvSpPr>
            <p:nvPr/>
          </p:nvSpPr>
          <p:spPr bwMode="auto">
            <a:xfrm rot="8064404">
              <a:off x="3553" y="14605"/>
              <a:ext cx="2" cy="17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Line 103"/>
            <p:cNvSpPr>
              <a:spLocks noChangeShapeType="1"/>
            </p:cNvSpPr>
            <p:nvPr/>
          </p:nvSpPr>
          <p:spPr bwMode="auto">
            <a:xfrm rot="2397119">
              <a:off x="3546" y="14613"/>
              <a:ext cx="3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Line 104"/>
            <p:cNvSpPr>
              <a:spLocks noChangeShapeType="1"/>
            </p:cNvSpPr>
            <p:nvPr/>
          </p:nvSpPr>
          <p:spPr bwMode="auto">
            <a:xfrm rot="5400000">
              <a:off x="3556" y="14601"/>
              <a:ext cx="2" cy="1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Line 105"/>
            <p:cNvSpPr>
              <a:spLocks noChangeShapeType="1"/>
            </p:cNvSpPr>
            <p:nvPr/>
          </p:nvSpPr>
          <p:spPr bwMode="auto">
            <a:xfrm rot="-1350814">
              <a:off x="3544" y="14594"/>
              <a:ext cx="0" cy="17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Line 106"/>
            <p:cNvSpPr>
              <a:spLocks noChangeShapeType="1"/>
            </p:cNvSpPr>
            <p:nvPr/>
          </p:nvSpPr>
          <p:spPr bwMode="auto">
            <a:xfrm rot="3965862">
              <a:off x="3544" y="14601"/>
              <a:ext cx="2" cy="17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Line 107"/>
            <p:cNvSpPr>
              <a:spLocks noChangeShapeType="1"/>
            </p:cNvSpPr>
            <p:nvPr/>
          </p:nvSpPr>
          <p:spPr bwMode="auto">
            <a:xfrm rot="-4156385">
              <a:off x="3567" y="14608"/>
              <a:ext cx="1" cy="17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Oval 108"/>
            <p:cNvSpPr>
              <a:spLocks noChangeAspect="1" noChangeArrowheads="1"/>
            </p:cNvSpPr>
            <p:nvPr/>
          </p:nvSpPr>
          <p:spPr bwMode="auto">
            <a:xfrm>
              <a:off x="3326" y="15252"/>
              <a:ext cx="448" cy="455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1" name="Oval 109"/>
            <p:cNvSpPr>
              <a:spLocks noChangeAspect="1" noChangeArrowheads="1"/>
            </p:cNvSpPr>
            <p:nvPr/>
          </p:nvSpPr>
          <p:spPr bwMode="auto">
            <a:xfrm>
              <a:off x="3384" y="15314"/>
              <a:ext cx="334" cy="335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2" name="AutoShape 110"/>
            <p:cNvSpPr>
              <a:spLocks noChangeArrowheads="1"/>
            </p:cNvSpPr>
            <p:nvPr/>
          </p:nvSpPr>
          <p:spPr bwMode="auto">
            <a:xfrm>
              <a:off x="2633" y="14564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3" name="AutoShape 111"/>
            <p:cNvSpPr>
              <a:spLocks noChangeArrowheads="1"/>
            </p:cNvSpPr>
            <p:nvPr/>
          </p:nvSpPr>
          <p:spPr bwMode="auto">
            <a:xfrm rot="660000">
              <a:off x="2644" y="14577"/>
              <a:ext cx="1843" cy="1843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4" name="AutoShape 112"/>
            <p:cNvSpPr>
              <a:spLocks noChangeAspect="1" noChangeArrowheads="1"/>
            </p:cNvSpPr>
            <p:nvPr/>
          </p:nvSpPr>
          <p:spPr bwMode="auto">
            <a:xfrm rot="1320000">
              <a:off x="2603" y="14536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25" name="AutoShape 113"/>
            <p:cNvSpPr>
              <a:spLocks noChangeAspect="1" noChangeArrowheads="1"/>
            </p:cNvSpPr>
            <p:nvPr/>
          </p:nvSpPr>
          <p:spPr bwMode="auto">
            <a:xfrm rot="360000">
              <a:off x="2596" y="14521"/>
              <a:ext cx="1928" cy="1928"/>
            </a:xfrm>
            <a:prstGeom prst="octagon">
              <a:avLst>
                <a:gd name="adj" fmla="val 29287"/>
              </a:avLst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8202" name="Picture 3" descr="I:\Меленьева  круглый стол\Велосипедисты -фотографии\Велосипедисты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685" y="1576333"/>
            <a:ext cx="2063727" cy="154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7" descr="I:\Меленьева  круглый стол\Велосипедисты -фотографии\Велосипедисты  без педал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2995" y="743291"/>
            <a:ext cx="1744533" cy="174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9" descr="I:\Меленьева  круглый стол\Велосипедисты -фотографии\С ручкой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84" y="1164019"/>
            <a:ext cx="1633299" cy="161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I:\Меленьева  круглый стол\Велосипедисты -фотографии\Учат кататься на двухколесн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882" y="4567227"/>
            <a:ext cx="15430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I:\Меленьева  круглый стол\Велосипедисты -фотографии\На трехколесно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782" y="962881"/>
            <a:ext cx="1548714" cy="17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3" descr="I:\Меленьева  круглый стол\Велосипедисты -фотографии\Велосипедисты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5413" y="4765887"/>
            <a:ext cx="2381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8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584675" y="0"/>
            <a:ext cx="9190463" cy="137594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События читательского развития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Дошкольный возраст  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83" y="1456099"/>
            <a:ext cx="2092141" cy="139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7" descr="rea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73" y="3133809"/>
            <a:ext cx="1878228" cy="1672029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0" y="5318620"/>
            <a:ext cx="3322040" cy="1539380"/>
            <a:chOff x="1005" y="4985"/>
            <a:chExt cx="5669" cy="2258"/>
          </a:xfrm>
        </p:grpSpPr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1005" y="6391"/>
              <a:ext cx="5669" cy="143"/>
            </a:xfrm>
            <a:prstGeom prst="rect">
              <a:avLst/>
            </a:prstGeom>
            <a:solidFill>
              <a:srgbClr val="99CC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1005" y="6526"/>
              <a:ext cx="5669" cy="143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005" y="6676"/>
              <a:ext cx="5669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dirty="0" smtClean="0"/>
                <a:t>Складываются предпосылки </a:t>
              </a:r>
              <a:endParaRPr lang="ru-RU" sz="1400" dirty="0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3088" y="4985"/>
              <a:ext cx="1508" cy="1407"/>
              <a:chOff x="2241" y="8238"/>
              <a:chExt cx="1508" cy="1407"/>
            </a:xfrm>
          </p:grpSpPr>
          <p:sp>
            <p:nvSpPr>
              <p:cNvPr id="19" name="Oval 25"/>
              <p:cNvSpPr>
                <a:spLocks noChangeArrowheads="1"/>
              </p:cNvSpPr>
              <p:nvPr/>
            </p:nvSpPr>
            <p:spPr bwMode="auto">
              <a:xfrm>
                <a:off x="2253" y="8249"/>
                <a:ext cx="1487" cy="13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2992" y="8246"/>
                <a:ext cx="0" cy="13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rot="1260637">
                <a:off x="3001" y="8254"/>
                <a:ext cx="0" cy="13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 rot="8064404">
                <a:off x="2992" y="8197"/>
                <a:ext cx="3" cy="14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 rot="2397119">
                <a:off x="2989" y="8254"/>
                <a:ext cx="0" cy="13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 rot="5400000">
                <a:off x="2995" y="8194"/>
                <a:ext cx="3" cy="14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rot="-1350814">
                <a:off x="2986" y="8238"/>
                <a:ext cx="0" cy="13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 rot="3965862">
                <a:off x="2983" y="8194"/>
                <a:ext cx="3" cy="14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 rot="-4156385">
                <a:off x="3003" y="8202"/>
                <a:ext cx="3" cy="14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Oval 34"/>
              <p:cNvSpPr>
                <a:spLocks noChangeArrowheads="1"/>
              </p:cNvSpPr>
              <p:nvPr/>
            </p:nvSpPr>
            <p:spPr bwMode="auto">
              <a:xfrm>
                <a:off x="2884" y="8838"/>
                <a:ext cx="225" cy="209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</p:grpSp>
      <p:pic>
        <p:nvPicPr>
          <p:cNvPr id="29" name="Picture 37" descr="rea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1035" y="1596811"/>
            <a:ext cx="2642024" cy="19768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30974" y="1648878"/>
            <a:ext cx="3360286" cy="2688229"/>
          </a:xfrm>
          <a:prstGeom prst="rect">
            <a:avLst/>
          </a:prstGeom>
          <a:noFill/>
        </p:spPr>
      </p:pic>
      <p:grpSp>
        <p:nvGrpSpPr>
          <p:cNvPr id="33" name="Group 4"/>
          <p:cNvGrpSpPr>
            <a:grpSpLocks/>
          </p:cNvGrpSpPr>
          <p:nvPr/>
        </p:nvGrpSpPr>
        <p:grpSpPr bwMode="auto">
          <a:xfrm>
            <a:off x="2760843" y="4644252"/>
            <a:ext cx="3884103" cy="1756548"/>
            <a:chOff x="995" y="8436"/>
            <a:chExt cx="5672" cy="2309"/>
          </a:xfrm>
        </p:grpSpPr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998" y="9893"/>
              <a:ext cx="5669" cy="143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995" y="10028"/>
              <a:ext cx="5669" cy="143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995" y="10178"/>
              <a:ext cx="5669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dirty="0" smtClean="0"/>
                <a:t>Запускается главная читательская способность Образуется «ядро читательской компетентности </a:t>
              </a:r>
              <a:endParaRPr lang="ru-RU" sz="1200" dirty="0"/>
            </a:p>
          </p:txBody>
        </p:sp>
        <p:grpSp>
          <p:nvGrpSpPr>
            <p:cNvPr id="37" name="Group 8"/>
            <p:cNvGrpSpPr>
              <a:grpSpLocks/>
            </p:cNvGrpSpPr>
            <p:nvPr/>
          </p:nvGrpSpPr>
          <p:grpSpPr bwMode="auto">
            <a:xfrm>
              <a:off x="3178" y="8436"/>
              <a:ext cx="1508" cy="1449"/>
              <a:chOff x="2334" y="10560"/>
              <a:chExt cx="1508" cy="1449"/>
            </a:xfrm>
          </p:grpSpPr>
          <p:grpSp>
            <p:nvGrpSpPr>
              <p:cNvPr id="38" name="Group 9"/>
              <p:cNvGrpSpPr>
                <a:grpSpLocks/>
              </p:cNvGrpSpPr>
              <p:nvPr/>
            </p:nvGrpSpPr>
            <p:grpSpPr bwMode="auto">
              <a:xfrm>
                <a:off x="2334" y="10581"/>
                <a:ext cx="1508" cy="1407"/>
                <a:chOff x="851" y="2717"/>
                <a:chExt cx="518" cy="518"/>
              </a:xfrm>
            </p:grpSpPr>
            <p:sp>
              <p:nvSpPr>
                <p:cNvPr id="40" name="Oval 10"/>
                <p:cNvSpPr>
                  <a:spLocks noChangeArrowheads="1"/>
                </p:cNvSpPr>
                <p:nvPr/>
              </p:nvSpPr>
              <p:spPr bwMode="auto">
                <a:xfrm>
                  <a:off x="855" y="2721"/>
                  <a:ext cx="511" cy="51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41" name="Line 11"/>
                <p:cNvSpPr>
                  <a:spLocks noChangeShapeType="1"/>
                </p:cNvSpPr>
                <p:nvPr/>
              </p:nvSpPr>
              <p:spPr bwMode="auto">
                <a:xfrm>
                  <a:off x="1109" y="2720"/>
                  <a:ext cx="0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12"/>
                <p:cNvSpPr>
                  <a:spLocks noChangeShapeType="1"/>
                </p:cNvSpPr>
                <p:nvPr/>
              </p:nvSpPr>
              <p:spPr bwMode="auto">
                <a:xfrm rot="1260637">
                  <a:off x="1112" y="2723"/>
                  <a:ext cx="0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Line 13"/>
                <p:cNvSpPr>
                  <a:spLocks noChangeShapeType="1"/>
                </p:cNvSpPr>
                <p:nvPr/>
              </p:nvSpPr>
              <p:spPr bwMode="auto">
                <a:xfrm rot="8064404">
                  <a:off x="1109" y="2720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14"/>
                <p:cNvSpPr>
                  <a:spLocks noChangeShapeType="1"/>
                </p:cNvSpPr>
                <p:nvPr/>
              </p:nvSpPr>
              <p:spPr bwMode="auto">
                <a:xfrm rot="2397119">
                  <a:off x="1108" y="2723"/>
                  <a:ext cx="0" cy="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1110" y="2719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16"/>
                <p:cNvSpPr>
                  <a:spLocks noChangeShapeType="1"/>
                </p:cNvSpPr>
                <p:nvPr/>
              </p:nvSpPr>
              <p:spPr bwMode="auto">
                <a:xfrm rot="-1350814">
                  <a:off x="1107" y="2717"/>
                  <a:ext cx="0" cy="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17"/>
                <p:cNvSpPr>
                  <a:spLocks noChangeShapeType="1"/>
                </p:cNvSpPr>
                <p:nvPr/>
              </p:nvSpPr>
              <p:spPr bwMode="auto">
                <a:xfrm rot="3965862">
                  <a:off x="1106" y="2719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18"/>
                <p:cNvSpPr>
                  <a:spLocks noChangeShapeType="1"/>
                </p:cNvSpPr>
                <p:nvPr/>
              </p:nvSpPr>
              <p:spPr bwMode="auto">
                <a:xfrm rot="-4156385">
                  <a:off x="1113" y="2722"/>
                  <a:ext cx="1" cy="5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Oval 19"/>
                <p:cNvSpPr>
                  <a:spLocks noChangeArrowheads="1"/>
                </p:cNvSpPr>
                <p:nvPr/>
              </p:nvSpPr>
              <p:spPr bwMode="auto">
                <a:xfrm>
                  <a:off x="1072" y="2938"/>
                  <a:ext cx="77" cy="77"/>
                </a:xfrm>
                <a:prstGeom prst="ellipse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39" name="Oval 20"/>
              <p:cNvSpPr>
                <a:spLocks noChangeArrowheads="1"/>
              </p:cNvSpPr>
              <p:nvPr/>
            </p:nvSpPr>
            <p:spPr bwMode="auto">
              <a:xfrm>
                <a:off x="2370" y="10560"/>
                <a:ext cx="1449" cy="1449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5477710" y="4207386"/>
            <a:ext cx="3779837" cy="1754187"/>
            <a:chOff x="889" y="11311"/>
            <a:chExt cx="5953" cy="2763"/>
          </a:xfrm>
        </p:grpSpPr>
        <p:sp>
          <p:nvSpPr>
            <p:cNvPr id="51" name="Rectangle 4"/>
            <p:cNvSpPr>
              <a:spLocks noChangeArrowheads="1"/>
            </p:cNvSpPr>
            <p:nvPr/>
          </p:nvSpPr>
          <p:spPr bwMode="auto">
            <a:xfrm>
              <a:off x="1151" y="13222"/>
              <a:ext cx="5669" cy="143"/>
            </a:xfrm>
            <a:prstGeom prst="rect">
              <a:avLst/>
            </a:prstGeom>
            <a:solidFill>
              <a:srgbClr val="FFCC00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1148" y="13357"/>
              <a:ext cx="5669" cy="143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1148" y="13507"/>
              <a:ext cx="5669" cy="5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Ориентировка в жанрах</a:t>
              </a:r>
              <a:endParaRPr lang="ru-RU" dirty="0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889" y="12977"/>
              <a:ext cx="5953" cy="274"/>
            </a:xfrm>
            <a:custGeom>
              <a:avLst/>
              <a:gdLst>
                <a:gd name="T0" fmla="*/ 87 w 10947"/>
                <a:gd name="T1" fmla="*/ 12 h 1234"/>
                <a:gd name="T2" fmla="*/ 205 w 10947"/>
                <a:gd name="T3" fmla="*/ 2 h 1234"/>
                <a:gd name="T4" fmla="*/ 282 w 10947"/>
                <a:gd name="T5" fmla="*/ 9 h 1234"/>
                <a:gd name="T6" fmla="*/ 340 w 10947"/>
                <a:gd name="T7" fmla="*/ 5 h 1234"/>
                <a:gd name="T8" fmla="*/ 548 w 10947"/>
                <a:gd name="T9" fmla="*/ 8 h 1234"/>
                <a:gd name="T10" fmla="*/ 613 w 10947"/>
                <a:gd name="T11" fmla="*/ 1 h 1234"/>
                <a:gd name="T12" fmla="*/ 692 w 10947"/>
                <a:gd name="T13" fmla="*/ 4 h 1234"/>
                <a:gd name="T14" fmla="*/ 728 w 10947"/>
                <a:gd name="T15" fmla="*/ 1 h 1234"/>
                <a:gd name="T16" fmla="*/ 781 w 10947"/>
                <a:gd name="T17" fmla="*/ 4 h 1234"/>
                <a:gd name="T18" fmla="*/ 890 w 10947"/>
                <a:gd name="T19" fmla="*/ 3 h 1234"/>
                <a:gd name="T20" fmla="*/ 970 w 10947"/>
                <a:gd name="T21" fmla="*/ 6 h 1234"/>
                <a:gd name="T22" fmla="*/ 1090 w 10947"/>
                <a:gd name="T23" fmla="*/ 3 h 1234"/>
                <a:gd name="T24" fmla="*/ 1223 w 10947"/>
                <a:gd name="T25" fmla="*/ 8 h 1234"/>
                <a:gd name="T26" fmla="*/ 1322 w 10947"/>
                <a:gd name="T27" fmla="*/ 0 h 1234"/>
                <a:gd name="T28" fmla="*/ 1472 w 10947"/>
                <a:gd name="T29" fmla="*/ 5 h 1234"/>
                <a:gd name="T30" fmla="*/ 1554 w 10947"/>
                <a:gd name="T31" fmla="*/ 7 h 1234"/>
                <a:gd name="T32" fmla="*/ 1618 w 10947"/>
                <a:gd name="T33" fmla="*/ 0 h 1234"/>
                <a:gd name="T34" fmla="*/ 1727 w 10947"/>
                <a:gd name="T35" fmla="*/ 8 h 1234"/>
                <a:gd name="T36" fmla="*/ 1741 w 10947"/>
                <a:gd name="T37" fmla="*/ 10 h 1234"/>
                <a:gd name="T38" fmla="*/ 1747 w 10947"/>
                <a:gd name="T39" fmla="*/ 12 h 1234"/>
                <a:gd name="T40" fmla="*/ 1710 w 10947"/>
                <a:gd name="T41" fmla="*/ 12 h 1234"/>
                <a:gd name="T42" fmla="*/ 1684 w 10947"/>
                <a:gd name="T43" fmla="*/ 13 h 1234"/>
                <a:gd name="T44" fmla="*/ 1520 w 10947"/>
                <a:gd name="T45" fmla="*/ 13 h 1234"/>
                <a:gd name="T46" fmla="*/ 239 w 10947"/>
                <a:gd name="T47" fmla="*/ 13 h 1234"/>
                <a:gd name="T48" fmla="*/ 87 w 10947"/>
                <a:gd name="T49" fmla="*/ 12 h 1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47"/>
                <a:gd name="T76" fmla="*/ 0 h 1234"/>
                <a:gd name="T77" fmla="*/ 10947 w 10947"/>
                <a:gd name="T78" fmla="*/ 1234 h 12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47" h="1234">
                  <a:moveTo>
                    <a:pt x="540" y="1062"/>
                  </a:moveTo>
                  <a:cubicBezTo>
                    <a:pt x="505" y="890"/>
                    <a:pt x="1073" y="182"/>
                    <a:pt x="1275" y="147"/>
                  </a:cubicBezTo>
                  <a:cubicBezTo>
                    <a:pt x="1477" y="112"/>
                    <a:pt x="1615" y="807"/>
                    <a:pt x="1755" y="852"/>
                  </a:cubicBezTo>
                  <a:cubicBezTo>
                    <a:pt x="1895" y="897"/>
                    <a:pt x="1840" y="439"/>
                    <a:pt x="2115" y="417"/>
                  </a:cubicBezTo>
                  <a:cubicBezTo>
                    <a:pt x="2390" y="395"/>
                    <a:pt x="3123" y="767"/>
                    <a:pt x="3405" y="717"/>
                  </a:cubicBezTo>
                  <a:cubicBezTo>
                    <a:pt x="3687" y="667"/>
                    <a:pt x="3660" y="169"/>
                    <a:pt x="3810" y="117"/>
                  </a:cubicBezTo>
                  <a:cubicBezTo>
                    <a:pt x="3960" y="65"/>
                    <a:pt x="4185" y="402"/>
                    <a:pt x="4305" y="402"/>
                  </a:cubicBezTo>
                  <a:cubicBezTo>
                    <a:pt x="4425" y="402"/>
                    <a:pt x="4438" y="127"/>
                    <a:pt x="4530" y="117"/>
                  </a:cubicBezTo>
                  <a:cubicBezTo>
                    <a:pt x="4622" y="107"/>
                    <a:pt x="4693" y="312"/>
                    <a:pt x="4860" y="342"/>
                  </a:cubicBezTo>
                  <a:cubicBezTo>
                    <a:pt x="5027" y="372"/>
                    <a:pt x="5340" y="260"/>
                    <a:pt x="5535" y="297"/>
                  </a:cubicBezTo>
                  <a:cubicBezTo>
                    <a:pt x="5730" y="334"/>
                    <a:pt x="5823" y="569"/>
                    <a:pt x="6030" y="567"/>
                  </a:cubicBezTo>
                  <a:cubicBezTo>
                    <a:pt x="6237" y="565"/>
                    <a:pt x="6518" y="257"/>
                    <a:pt x="6780" y="282"/>
                  </a:cubicBezTo>
                  <a:cubicBezTo>
                    <a:pt x="7042" y="307"/>
                    <a:pt x="7365" y="757"/>
                    <a:pt x="7605" y="717"/>
                  </a:cubicBezTo>
                  <a:cubicBezTo>
                    <a:pt x="7845" y="677"/>
                    <a:pt x="7963" y="84"/>
                    <a:pt x="8220" y="42"/>
                  </a:cubicBezTo>
                  <a:cubicBezTo>
                    <a:pt x="8477" y="0"/>
                    <a:pt x="8910" y="370"/>
                    <a:pt x="9150" y="462"/>
                  </a:cubicBezTo>
                  <a:cubicBezTo>
                    <a:pt x="9390" y="554"/>
                    <a:pt x="9508" y="669"/>
                    <a:pt x="9660" y="597"/>
                  </a:cubicBezTo>
                  <a:cubicBezTo>
                    <a:pt x="9812" y="525"/>
                    <a:pt x="9885" y="0"/>
                    <a:pt x="10065" y="27"/>
                  </a:cubicBezTo>
                  <a:cubicBezTo>
                    <a:pt x="10245" y="54"/>
                    <a:pt x="10613" y="612"/>
                    <a:pt x="10740" y="762"/>
                  </a:cubicBezTo>
                  <a:cubicBezTo>
                    <a:pt x="10867" y="912"/>
                    <a:pt x="10810" y="870"/>
                    <a:pt x="10830" y="927"/>
                  </a:cubicBezTo>
                  <a:cubicBezTo>
                    <a:pt x="10850" y="984"/>
                    <a:pt x="10892" y="1072"/>
                    <a:pt x="10860" y="1107"/>
                  </a:cubicBezTo>
                  <a:cubicBezTo>
                    <a:pt x="10828" y="1142"/>
                    <a:pt x="10700" y="1127"/>
                    <a:pt x="10635" y="1137"/>
                  </a:cubicBezTo>
                  <a:cubicBezTo>
                    <a:pt x="10570" y="1147"/>
                    <a:pt x="10668" y="1160"/>
                    <a:pt x="10470" y="1167"/>
                  </a:cubicBezTo>
                  <a:cubicBezTo>
                    <a:pt x="10272" y="1174"/>
                    <a:pt x="10947" y="1180"/>
                    <a:pt x="9450" y="1182"/>
                  </a:cubicBezTo>
                  <a:cubicBezTo>
                    <a:pt x="7953" y="1184"/>
                    <a:pt x="2970" y="1202"/>
                    <a:pt x="1485" y="1182"/>
                  </a:cubicBezTo>
                  <a:cubicBezTo>
                    <a:pt x="0" y="1162"/>
                    <a:pt x="575" y="1234"/>
                    <a:pt x="540" y="1062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5" name="Group 8"/>
            <p:cNvGrpSpPr>
              <a:grpSpLocks/>
            </p:cNvGrpSpPr>
            <p:nvPr/>
          </p:nvGrpSpPr>
          <p:grpSpPr bwMode="auto">
            <a:xfrm>
              <a:off x="3069" y="11311"/>
              <a:ext cx="1792" cy="1766"/>
              <a:chOff x="2061" y="2490"/>
              <a:chExt cx="1792" cy="1766"/>
            </a:xfrm>
          </p:grpSpPr>
          <p:sp>
            <p:nvSpPr>
              <p:cNvPr id="56" name="Oval 9"/>
              <p:cNvSpPr>
                <a:spLocks noChangeArrowheads="1"/>
              </p:cNvSpPr>
              <p:nvPr/>
            </p:nvSpPr>
            <p:spPr bwMode="auto">
              <a:xfrm>
                <a:off x="2061" y="2490"/>
                <a:ext cx="1792" cy="1766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7" name="Oval 10"/>
              <p:cNvSpPr>
                <a:spLocks noChangeArrowheads="1"/>
              </p:cNvSpPr>
              <p:nvPr/>
            </p:nvSpPr>
            <p:spPr bwMode="auto">
              <a:xfrm>
                <a:off x="2185" y="2613"/>
                <a:ext cx="1548" cy="152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>
                <a:off x="2954" y="2611"/>
                <a:ext cx="0" cy="15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Line 12"/>
              <p:cNvSpPr>
                <a:spLocks noChangeShapeType="1"/>
              </p:cNvSpPr>
              <p:nvPr/>
            </p:nvSpPr>
            <p:spPr bwMode="auto">
              <a:xfrm rot="1260637">
                <a:off x="2963" y="2618"/>
                <a:ext cx="2" cy="15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 rot="8064404">
                <a:off x="2954" y="2600"/>
                <a:ext cx="2" cy="15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 rot="2397119">
                <a:off x="2949" y="2618"/>
                <a:ext cx="2" cy="15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Line 15"/>
              <p:cNvSpPr>
                <a:spLocks noChangeShapeType="1"/>
              </p:cNvSpPr>
              <p:nvPr/>
            </p:nvSpPr>
            <p:spPr bwMode="auto">
              <a:xfrm rot="5400000">
                <a:off x="2957" y="2597"/>
                <a:ext cx="2" cy="15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 rot="-1350814">
                <a:off x="2947" y="2602"/>
                <a:ext cx="0" cy="15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Line 17"/>
              <p:cNvSpPr>
                <a:spLocks noChangeShapeType="1"/>
              </p:cNvSpPr>
              <p:nvPr/>
            </p:nvSpPr>
            <p:spPr bwMode="auto">
              <a:xfrm rot="3965862">
                <a:off x="2947" y="2596"/>
                <a:ext cx="2" cy="154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Line 18"/>
              <p:cNvSpPr>
                <a:spLocks noChangeShapeType="1"/>
              </p:cNvSpPr>
              <p:nvPr/>
            </p:nvSpPr>
            <p:spPr bwMode="auto">
              <a:xfrm rot="-4156385">
                <a:off x="2967" y="2603"/>
                <a:ext cx="1" cy="15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Oval 19"/>
              <p:cNvSpPr>
                <a:spLocks noChangeAspect="1" noChangeArrowheads="1"/>
              </p:cNvSpPr>
              <p:nvPr/>
            </p:nvSpPr>
            <p:spPr bwMode="auto">
              <a:xfrm>
                <a:off x="2774" y="3192"/>
                <a:ext cx="351" cy="351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Oval 20"/>
              <p:cNvSpPr>
                <a:spLocks noChangeAspect="1" noChangeArrowheads="1"/>
              </p:cNvSpPr>
              <p:nvPr/>
            </p:nvSpPr>
            <p:spPr bwMode="auto">
              <a:xfrm>
                <a:off x="2820" y="3240"/>
                <a:ext cx="261" cy="25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68" name="Oval 21"/>
              <p:cNvSpPr>
                <a:spLocks noChangeAspect="1" noChangeArrowheads="1"/>
              </p:cNvSpPr>
              <p:nvPr/>
            </p:nvSpPr>
            <p:spPr bwMode="auto">
              <a:xfrm>
                <a:off x="3723" y="3682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Oval 22"/>
              <p:cNvSpPr>
                <a:spLocks noChangeAspect="1" noChangeArrowheads="1"/>
              </p:cNvSpPr>
              <p:nvPr/>
            </p:nvSpPr>
            <p:spPr bwMode="auto">
              <a:xfrm>
                <a:off x="3336" y="4045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Oval 23"/>
              <p:cNvSpPr>
                <a:spLocks noChangeAspect="1" noChangeArrowheads="1"/>
              </p:cNvSpPr>
              <p:nvPr/>
            </p:nvSpPr>
            <p:spPr bwMode="auto">
              <a:xfrm>
                <a:off x="2103" y="319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Oval 24"/>
              <p:cNvSpPr>
                <a:spLocks noChangeAspect="1" noChangeArrowheads="1"/>
              </p:cNvSpPr>
              <p:nvPr/>
            </p:nvSpPr>
            <p:spPr bwMode="auto">
              <a:xfrm>
                <a:off x="3381" y="2611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Oval 25"/>
              <p:cNvSpPr>
                <a:spLocks noChangeAspect="1" noChangeArrowheads="1"/>
              </p:cNvSpPr>
              <p:nvPr/>
            </p:nvSpPr>
            <p:spPr bwMode="auto">
              <a:xfrm>
                <a:off x="2607" y="2623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Oval 26"/>
              <p:cNvSpPr>
                <a:spLocks noChangeAspect="1" noChangeArrowheads="1"/>
              </p:cNvSpPr>
              <p:nvPr/>
            </p:nvSpPr>
            <p:spPr bwMode="auto">
              <a:xfrm>
                <a:off x="3702" y="3115"/>
                <a:ext cx="57" cy="5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Oval 27"/>
              <p:cNvSpPr>
                <a:spLocks noChangeAspect="1" noChangeArrowheads="1"/>
              </p:cNvSpPr>
              <p:nvPr/>
            </p:nvSpPr>
            <p:spPr bwMode="auto">
              <a:xfrm>
                <a:off x="3054" y="4168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Oval 28"/>
              <p:cNvSpPr>
                <a:spLocks noChangeAspect="1" noChangeArrowheads="1"/>
              </p:cNvSpPr>
              <p:nvPr/>
            </p:nvSpPr>
            <p:spPr bwMode="auto">
              <a:xfrm>
                <a:off x="2553" y="409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Oval 29"/>
              <p:cNvSpPr>
                <a:spLocks noChangeAspect="1" noChangeArrowheads="1"/>
              </p:cNvSpPr>
              <p:nvPr/>
            </p:nvSpPr>
            <p:spPr bwMode="auto">
              <a:xfrm>
                <a:off x="2277" y="3808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Oval 30"/>
              <p:cNvSpPr>
                <a:spLocks noChangeAspect="1" noChangeArrowheads="1"/>
              </p:cNvSpPr>
              <p:nvPr/>
            </p:nvSpPr>
            <p:spPr bwMode="auto">
              <a:xfrm>
                <a:off x="3582" y="3823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Oval 31"/>
              <p:cNvSpPr>
                <a:spLocks noChangeAspect="1" noChangeArrowheads="1"/>
              </p:cNvSpPr>
              <p:nvPr/>
            </p:nvSpPr>
            <p:spPr bwMode="auto">
              <a:xfrm>
                <a:off x="2904" y="250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Oval 32"/>
              <p:cNvSpPr>
                <a:spLocks noChangeAspect="1" noChangeArrowheads="1"/>
              </p:cNvSpPr>
              <p:nvPr/>
            </p:nvSpPr>
            <p:spPr bwMode="auto">
              <a:xfrm>
                <a:off x="2313" y="2833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Oval 33"/>
              <p:cNvSpPr>
                <a:spLocks noChangeAspect="1" noChangeArrowheads="1"/>
              </p:cNvSpPr>
              <p:nvPr/>
            </p:nvSpPr>
            <p:spPr bwMode="auto">
              <a:xfrm>
                <a:off x="3711" y="3601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Oval 34"/>
              <p:cNvSpPr>
                <a:spLocks noChangeAspect="1" noChangeArrowheads="1"/>
              </p:cNvSpPr>
              <p:nvPr/>
            </p:nvSpPr>
            <p:spPr bwMode="auto">
              <a:xfrm>
                <a:off x="3411" y="4030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Oval 35"/>
              <p:cNvSpPr>
                <a:spLocks noChangeAspect="1" noChangeArrowheads="1"/>
              </p:cNvSpPr>
              <p:nvPr/>
            </p:nvSpPr>
            <p:spPr bwMode="auto">
              <a:xfrm>
                <a:off x="3750" y="3229"/>
                <a:ext cx="57" cy="5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3" name="Group 4"/>
          <p:cNvGrpSpPr>
            <a:grpSpLocks/>
          </p:cNvGrpSpPr>
          <p:nvPr/>
        </p:nvGrpSpPr>
        <p:grpSpPr bwMode="auto">
          <a:xfrm>
            <a:off x="8323413" y="3688406"/>
            <a:ext cx="3779837" cy="2234010"/>
            <a:chOff x="1024" y="826"/>
            <a:chExt cx="5953" cy="3475"/>
          </a:xfrm>
        </p:grpSpPr>
        <p:sp>
          <p:nvSpPr>
            <p:cNvPr id="84" name="Rectangle 5"/>
            <p:cNvSpPr>
              <a:spLocks noChangeArrowheads="1"/>
            </p:cNvSpPr>
            <p:nvPr/>
          </p:nvSpPr>
          <p:spPr bwMode="auto">
            <a:xfrm>
              <a:off x="1286" y="3036"/>
              <a:ext cx="5669" cy="143"/>
            </a:xfrm>
            <a:prstGeom prst="rect">
              <a:avLst/>
            </a:prstGeom>
            <a:solidFill>
              <a:srgbClr val="FFCC00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1283" y="3171"/>
              <a:ext cx="5669" cy="143"/>
            </a:xfrm>
            <a:prstGeom prst="rect">
              <a:avLst/>
            </a:prstGeom>
            <a:solidFill>
              <a:srgbClr val="FF00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1283" y="3321"/>
              <a:ext cx="5669" cy="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Способность к решению читательских задач </a:t>
              </a:r>
              <a:endParaRPr lang="ru-RU" dirty="0"/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1024" y="2783"/>
              <a:ext cx="5953" cy="274"/>
            </a:xfrm>
            <a:custGeom>
              <a:avLst/>
              <a:gdLst>
                <a:gd name="T0" fmla="*/ 87 w 10947"/>
                <a:gd name="T1" fmla="*/ 12 h 1234"/>
                <a:gd name="T2" fmla="*/ 205 w 10947"/>
                <a:gd name="T3" fmla="*/ 2 h 1234"/>
                <a:gd name="T4" fmla="*/ 282 w 10947"/>
                <a:gd name="T5" fmla="*/ 9 h 1234"/>
                <a:gd name="T6" fmla="*/ 340 w 10947"/>
                <a:gd name="T7" fmla="*/ 5 h 1234"/>
                <a:gd name="T8" fmla="*/ 548 w 10947"/>
                <a:gd name="T9" fmla="*/ 8 h 1234"/>
                <a:gd name="T10" fmla="*/ 613 w 10947"/>
                <a:gd name="T11" fmla="*/ 1 h 1234"/>
                <a:gd name="T12" fmla="*/ 692 w 10947"/>
                <a:gd name="T13" fmla="*/ 4 h 1234"/>
                <a:gd name="T14" fmla="*/ 728 w 10947"/>
                <a:gd name="T15" fmla="*/ 1 h 1234"/>
                <a:gd name="T16" fmla="*/ 781 w 10947"/>
                <a:gd name="T17" fmla="*/ 4 h 1234"/>
                <a:gd name="T18" fmla="*/ 890 w 10947"/>
                <a:gd name="T19" fmla="*/ 3 h 1234"/>
                <a:gd name="T20" fmla="*/ 970 w 10947"/>
                <a:gd name="T21" fmla="*/ 6 h 1234"/>
                <a:gd name="T22" fmla="*/ 1090 w 10947"/>
                <a:gd name="T23" fmla="*/ 3 h 1234"/>
                <a:gd name="T24" fmla="*/ 1223 w 10947"/>
                <a:gd name="T25" fmla="*/ 8 h 1234"/>
                <a:gd name="T26" fmla="*/ 1322 w 10947"/>
                <a:gd name="T27" fmla="*/ 0 h 1234"/>
                <a:gd name="T28" fmla="*/ 1472 w 10947"/>
                <a:gd name="T29" fmla="*/ 5 h 1234"/>
                <a:gd name="T30" fmla="*/ 1554 w 10947"/>
                <a:gd name="T31" fmla="*/ 7 h 1234"/>
                <a:gd name="T32" fmla="*/ 1618 w 10947"/>
                <a:gd name="T33" fmla="*/ 0 h 1234"/>
                <a:gd name="T34" fmla="*/ 1727 w 10947"/>
                <a:gd name="T35" fmla="*/ 8 h 1234"/>
                <a:gd name="T36" fmla="*/ 1741 w 10947"/>
                <a:gd name="T37" fmla="*/ 10 h 1234"/>
                <a:gd name="T38" fmla="*/ 1747 w 10947"/>
                <a:gd name="T39" fmla="*/ 12 h 1234"/>
                <a:gd name="T40" fmla="*/ 1710 w 10947"/>
                <a:gd name="T41" fmla="*/ 12 h 1234"/>
                <a:gd name="T42" fmla="*/ 1684 w 10947"/>
                <a:gd name="T43" fmla="*/ 13 h 1234"/>
                <a:gd name="T44" fmla="*/ 1520 w 10947"/>
                <a:gd name="T45" fmla="*/ 13 h 1234"/>
                <a:gd name="T46" fmla="*/ 239 w 10947"/>
                <a:gd name="T47" fmla="*/ 13 h 1234"/>
                <a:gd name="T48" fmla="*/ 87 w 10947"/>
                <a:gd name="T49" fmla="*/ 12 h 12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47"/>
                <a:gd name="T76" fmla="*/ 0 h 1234"/>
                <a:gd name="T77" fmla="*/ 10947 w 10947"/>
                <a:gd name="T78" fmla="*/ 1234 h 123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47" h="1234">
                  <a:moveTo>
                    <a:pt x="540" y="1062"/>
                  </a:moveTo>
                  <a:cubicBezTo>
                    <a:pt x="505" y="890"/>
                    <a:pt x="1073" y="182"/>
                    <a:pt x="1275" y="147"/>
                  </a:cubicBezTo>
                  <a:cubicBezTo>
                    <a:pt x="1477" y="112"/>
                    <a:pt x="1615" y="807"/>
                    <a:pt x="1755" y="852"/>
                  </a:cubicBezTo>
                  <a:cubicBezTo>
                    <a:pt x="1895" y="897"/>
                    <a:pt x="1840" y="439"/>
                    <a:pt x="2115" y="417"/>
                  </a:cubicBezTo>
                  <a:cubicBezTo>
                    <a:pt x="2390" y="395"/>
                    <a:pt x="3123" y="767"/>
                    <a:pt x="3405" y="717"/>
                  </a:cubicBezTo>
                  <a:cubicBezTo>
                    <a:pt x="3687" y="667"/>
                    <a:pt x="3660" y="169"/>
                    <a:pt x="3810" y="117"/>
                  </a:cubicBezTo>
                  <a:cubicBezTo>
                    <a:pt x="3960" y="65"/>
                    <a:pt x="4185" y="402"/>
                    <a:pt x="4305" y="402"/>
                  </a:cubicBezTo>
                  <a:cubicBezTo>
                    <a:pt x="4425" y="402"/>
                    <a:pt x="4438" y="127"/>
                    <a:pt x="4530" y="117"/>
                  </a:cubicBezTo>
                  <a:cubicBezTo>
                    <a:pt x="4622" y="107"/>
                    <a:pt x="4693" y="312"/>
                    <a:pt x="4860" y="342"/>
                  </a:cubicBezTo>
                  <a:cubicBezTo>
                    <a:pt x="5027" y="372"/>
                    <a:pt x="5340" y="260"/>
                    <a:pt x="5535" y="297"/>
                  </a:cubicBezTo>
                  <a:cubicBezTo>
                    <a:pt x="5730" y="334"/>
                    <a:pt x="5823" y="569"/>
                    <a:pt x="6030" y="567"/>
                  </a:cubicBezTo>
                  <a:cubicBezTo>
                    <a:pt x="6237" y="565"/>
                    <a:pt x="6518" y="257"/>
                    <a:pt x="6780" y="282"/>
                  </a:cubicBezTo>
                  <a:cubicBezTo>
                    <a:pt x="7042" y="307"/>
                    <a:pt x="7365" y="757"/>
                    <a:pt x="7605" y="717"/>
                  </a:cubicBezTo>
                  <a:cubicBezTo>
                    <a:pt x="7845" y="677"/>
                    <a:pt x="7963" y="84"/>
                    <a:pt x="8220" y="42"/>
                  </a:cubicBezTo>
                  <a:cubicBezTo>
                    <a:pt x="8477" y="0"/>
                    <a:pt x="8910" y="370"/>
                    <a:pt x="9150" y="462"/>
                  </a:cubicBezTo>
                  <a:cubicBezTo>
                    <a:pt x="9390" y="554"/>
                    <a:pt x="9508" y="669"/>
                    <a:pt x="9660" y="597"/>
                  </a:cubicBezTo>
                  <a:cubicBezTo>
                    <a:pt x="9812" y="525"/>
                    <a:pt x="9885" y="0"/>
                    <a:pt x="10065" y="27"/>
                  </a:cubicBezTo>
                  <a:cubicBezTo>
                    <a:pt x="10245" y="54"/>
                    <a:pt x="10613" y="612"/>
                    <a:pt x="10740" y="762"/>
                  </a:cubicBezTo>
                  <a:cubicBezTo>
                    <a:pt x="10867" y="912"/>
                    <a:pt x="10810" y="870"/>
                    <a:pt x="10830" y="927"/>
                  </a:cubicBezTo>
                  <a:cubicBezTo>
                    <a:pt x="10850" y="984"/>
                    <a:pt x="10892" y="1072"/>
                    <a:pt x="10860" y="1107"/>
                  </a:cubicBezTo>
                  <a:cubicBezTo>
                    <a:pt x="10828" y="1142"/>
                    <a:pt x="10700" y="1127"/>
                    <a:pt x="10635" y="1137"/>
                  </a:cubicBezTo>
                  <a:cubicBezTo>
                    <a:pt x="10570" y="1147"/>
                    <a:pt x="10668" y="1160"/>
                    <a:pt x="10470" y="1167"/>
                  </a:cubicBezTo>
                  <a:cubicBezTo>
                    <a:pt x="10272" y="1174"/>
                    <a:pt x="10947" y="1180"/>
                    <a:pt x="9450" y="1182"/>
                  </a:cubicBezTo>
                  <a:cubicBezTo>
                    <a:pt x="7953" y="1184"/>
                    <a:pt x="2970" y="1202"/>
                    <a:pt x="1485" y="1182"/>
                  </a:cubicBezTo>
                  <a:cubicBezTo>
                    <a:pt x="0" y="1162"/>
                    <a:pt x="575" y="1234"/>
                    <a:pt x="540" y="1062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8" name="Group 9"/>
            <p:cNvGrpSpPr>
              <a:grpSpLocks/>
            </p:cNvGrpSpPr>
            <p:nvPr/>
          </p:nvGrpSpPr>
          <p:grpSpPr bwMode="auto">
            <a:xfrm>
              <a:off x="3061" y="826"/>
              <a:ext cx="2041" cy="2041"/>
              <a:chOff x="2074" y="7374"/>
              <a:chExt cx="2041" cy="2041"/>
            </a:xfrm>
          </p:grpSpPr>
          <p:sp>
            <p:nvSpPr>
              <p:cNvPr id="89" name="Oval 10"/>
              <p:cNvSpPr>
                <a:spLocks noChangeArrowheads="1"/>
              </p:cNvSpPr>
              <p:nvPr/>
            </p:nvSpPr>
            <p:spPr bwMode="auto">
              <a:xfrm>
                <a:off x="2074" y="7374"/>
                <a:ext cx="2041" cy="2041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0" name="Oval 11"/>
              <p:cNvSpPr>
                <a:spLocks noChangeArrowheads="1"/>
              </p:cNvSpPr>
              <p:nvPr/>
            </p:nvSpPr>
            <p:spPr bwMode="auto">
              <a:xfrm>
                <a:off x="2215" y="7516"/>
                <a:ext cx="1763" cy="176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1" name="Line 12"/>
              <p:cNvSpPr>
                <a:spLocks noChangeShapeType="1"/>
              </p:cNvSpPr>
              <p:nvPr/>
            </p:nvSpPr>
            <p:spPr bwMode="auto">
              <a:xfrm>
                <a:off x="3091" y="7514"/>
                <a:ext cx="0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Line 13"/>
              <p:cNvSpPr>
                <a:spLocks noChangeShapeType="1"/>
              </p:cNvSpPr>
              <p:nvPr/>
            </p:nvSpPr>
            <p:spPr bwMode="auto">
              <a:xfrm rot="1260637">
                <a:off x="3101" y="7522"/>
                <a:ext cx="3" cy="17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Line 14"/>
              <p:cNvSpPr>
                <a:spLocks noChangeShapeType="1"/>
              </p:cNvSpPr>
              <p:nvPr/>
            </p:nvSpPr>
            <p:spPr bwMode="auto">
              <a:xfrm rot="8064404">
                <a:off x="3092" y="7514"/>
                <a:ext cx="2" cy="17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Line 15"/>
              <p:cNvSpPr>
                <a:spLocks noChangeShapeType="1"/>
              </p:cNvSpPr>
              <p:nvPr/>
            </p:nvSpPr>
            <p:spPr bwMode="auto">
              <a:xfrm rot="2397119">
                <a:off x="3085" y="7522"/>
                <a:ext cx="3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Line 16"/>
              <p:cNvSpPr>
                <a:spLocks noChangeShapeType="1"/>
              </p:cNvSpPr>
              <p:nvPr/>
            </p:nvSpPr>
            <p:spPr bwMode="auto">
              <a:xfrm rot="5400000">
                <a:off x="3095" y="7510"/>
                <a:ext cx="2" cy="17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Line 17"/>
              <p:cNvSpPr>
                <a:spLocks noChangeShapeType="1"/>
              </p:cNvSpPr>
              <p:nvPr/>
            </p:nvSpPr>
            <p:spPr bwMode="auto">
              <a:xfrm rot="-1350814">
                <a:off x="3083" y="7503"/>
                <a:ext cx="0" cy="17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Line 18"/>
              <p:cNvSpPr>
                <a:spLocks noChangeShapeType="1"/>
              </p:cNvSpPr>
              <p:nvPr/>
            </p:nvSpPr>
            <p:spPr bwMode="auto">
              <a:xfrm rot="3965862">
                <a:off x="3083" y="7510"/>
                <a:ext cx="2" cy="17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Line 19"/>
              <p:cNvSpPr>
                <a:spLocks noChangeShapeType="1"/>
              </p:cNvSpPr>
              <p:nvPr/>
            </p:nvSpPr>
            <p:spPr bwMode="auto">
              <a:xfrm rot="-4156385">
                <a:off x="3106" y="7517"/>
                <a:ext cx="1" cy="17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Oval 20"/>
              <p:cNvSpPr>
                <a:spLocks noChangeAspect="1" noChangeArrowheads="1"/>
              </p:cNvSpPr>
              <p:nvPr/>
            </p:nvSpPr>
            <p:spPr bwMode="auto">
              <a:xfrm>
                <a:off x="2886" y="8185"/>
                <a:ext cx="400" cy="406"/>
              </a:xfrm>
              <a:prstGeom prst="ellipse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Oval 21"/>
              <p:cNvSpPr>
                <a:spLocks noChangeAspect="1" noChangeArrowheads="1"/>
              </p:cNvSpPr>
              <p:nvPr/>
            </p:nvSpPr>
            <p:spPr bwMode="auto">
              <a:xfrm>
                <a:off x="2938" y="8241"/>
                <a:ext cx="298" cy="299"/>
              </a:xfrm>
              <a:prstGeom prst="ellipse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1" name="AutoShape 22"/>
              <p:cNvSpPr>
                <a:spLocks noChangeArrowheads="1"/>
              </p:cNvSpPr>
              <p:nvPr/>
            </p:nvSpPr>
            <p:spPr bwMode="auto">
              <a:xfrm>
                <a:off x="2172" y="7473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AutoShape 23"/>
              <p:cNvSpPr>
                <a:spLocks noChangeArrowheads="1"/>
              </p:cNvSpPr>
              <p:nvPr/>
            </p:nvSpPr>
            <p:spPr bwMode="auto">
              <a:xfrm rot="660000">
                <a:off x="2183" y="7486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AutoShape 24"/>
              <p:cNvSpPr>
                <a:spLocks noChangeArrowheads="1"/>
              </p:cNvSpPr>
              <p:nvPr/>
            </p:nvSpPr>
            <p:spPr bwMode="auto">
              <a:xfrm rot="1320000">
                <a:off x="2183" y="746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AutoShape 25"/>
              <p:cNvSpPr>
                <a:spLocks noChangeArrowheads="1"/>
              </p:cNvSpPr>
              <p:nvPr/>
            </p:nvSpPr>
            <p:spPr bwMode="auto">
              <a:xfrm rot="360000">
                <a:off x="2182" y="7460"/>
                <a:ext cx="1843" cy="1843"/>
              </a:xfrm>
              <a:prstGeom prst="octagon">
                <a:avLst>
                  <a:gd name="adj" fmla="val 29287"/>
                </a:avLst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105" name="Прямая соединительная линия 104"/>
          <p:cNvCxnSpPr/>
          <p:nvPr/>
        </p:nvCxnSpPr>
        <p:spPr>
          <a:xfrm>
            <a:off x="387177" y="1272581"/>
            <a:ext cx="5148000" cy="14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46" descr="j01499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524998" y="1558568"/>
            <a:ext cx="2526873" cy="21721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Опыт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разработки  и применения этой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периодизации 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показывает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69267" y="419449"/>
            <a:ext cx="7959209" cy="620785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Затруднения и нарушения чтения у школьников  имеют дошкольные причины</a:t>
            </a: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Характер нарушений определяется этапом, на котором  произошел сбой в формировании «ядра» читательской компетентности</a:t>
            </a: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Типология нарушений развития «ядра» читательской компетентности может стать надежным ориентиром для диагностики  коррекции и предупреждения нарушений чтения и читательского развития  у   детей в дошкольном и школьном возрастах</a:t>
            </a: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Особое значение такой подход имеет при поддержке чтения и читательского развития  детей с ОВЗ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Типология нарушений читательского развития как ориентир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1233266"/>
          </a:xfrm>
        </p:spPr>
        <p:txBody>
          <a:bodyPr>
            <a:normAutofit/>
          </a:bodyPr>
          <a:lstStyle/>
          <a:p>
            <a:r>
              <a:rPr lang="ru-RU" dirty="0" smtClean="0"/>
              <a:t>для создания методического обеспечения диагностики, коррекции и предупреждения нарушений чтения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276" y="1631091"/>
            <a:ext cx="2710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ПРИВЕДЕМ  ПРИМЕРЫ</a:t>
            </a:r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1" descr="j03981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5583" y="1446817"/>
            <a:ext cx="184626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oup 22"/>
          <p:cNvGrpSpPr>
            <a:grpSpLocks/>
          </p:cNvGrpSpPr>
          <p:nvPr/>
        </p:nvGrpSpPr>
        <p:grpSpPr bwMode="auto">
          <a:xfrm>
            <a:off x="10052783" y="3213101"/>
            <a:ext cx="1008062" cy="1008063"/>
            <a:chOff x="7827" y="11667"/>
            <a:chExt cx="1587" cy="1587"/>
          </a:xfrm>
        </p:grpSpPr>
        <p:sp>
          <p:nvSpPr>
            <p:cNvPr id="6199" name="Oval 23"/>
            <p:cNvSpPr>
              <a:spLocks noChangeArrowheads="1"/>
            </p:cNvSpPr>
            <p:nvPr/>
          </p:nvSpPr>
          <p:spPr bwMode="auto">
            <a:xfrm>
              <a:off x="7827" y="11667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0" name="Oval 24"/>
            <p:cNvSpPr>
              <a:spLocks noChangeAspect="1" noChangeArrowheads="1"/>
            </p:cNvSpPr>
            <p:nvPr/>
          </p:nvSpPr>
          <p:spPr bwMode="auto">
            <a:xfrm>
              <a:off x="7905" y="11745"/>
              <a:ext cx="1429" cy="14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201" name="Line 25"/>
            <p:cNvSpPr>
              <a:spLocks noChangeShapeType="1"/>
            </p:cNvSpPr>
            <p:nvPr/>
          </p:nvSpPr>
          <p:spPr bwMode="auto">
            <a:xfrm>
              <a:off x="8617" y="11750"/>
              <a:ext cx="0" cy="1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2" name="Line 26"/>
            <p:cNvSpPr>
              <a:spLocks noChangeShapeType="1"/>
            </p:cNvSpPr>
            <p:nvPr/>
          </p:nvSpPr>
          <p:spPr bwMode="auto">
            <a:xfrm rot="1260637" flipH="1">
              <a:off x="8628" y="11744"/>
              <a:ext cx="5" cy="14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3" name="Line 27"/>
            <p:cNvSpPr>
              <a:spLocks noChangeShapeType="1"/>
            </p:cNvSpPr>
            <p:nvPr/>
          </p:nvSpPr>
          <p:spPr bwMode="auto">
            <a:xfrm rot="8064404">
              <a:off x="8614" y="11742"/>
              <a:ext cx="0" cy="14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4" name="Line 28"/>
            <p:cNvSpPr>
              <a:spLocks noChangeShapeType="1"/>
            </p:cNvSpPr>
            <p:nvPr/>
          </p:nvSpPr>
          <p:spPr bwMode="auto">
            <a:xfrm rot="2397119" flipH="1">
              <a:off x="8620" y="11757"/>
              <a:ext cx="1" cy="1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5" name="Line 29"/>
            <p:cNvSpPr>
              <a:spLocks noChangeShapeType="1"/>
            </p:cNvSpPr>
            <p:nvPr/>
          </p:nvSpPr>
          <p:spPr bwMode="auto">
            <a:xfrm rot="5400000">
              <a:off x="8620" y="11716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6" name="Line 30"/>
            <p:cNvSpPr>
              <a:spLocks noChangeShapeType="1"/>
            </p:cNvSpPr>
            <p:nvPr/>
          </p:nvSpPr>
          <p:spPr bwMode="auto">
            <a:xfrm rot="20249186" flipH="1">
              <a:off x="8611" y="11759"/>
              <a:ext cx="2" cy="14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7" name="Line 31"/>
            <p:cNvSpPr>
              <a:spLocks noChangeShapeType="1"/>
            </p:cNvSpPr>
            <p:nvPr/>
          </p:nvSpPr>
          <p:spPr bwMode="auto">
            <a:xfrm rot="3965862">
              <a:off x="8616" y="11721"/>
              <a:ext cx="4" cy="14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8" name="Line 32"/>
            <p:cNvSpPr>
              <a:spLocks noChangeShapeType="1"/>
            </p:cNvSpPr>
            <p:nvPr/>
          </p:nvSpPr>
          <p:spPr bwMode="auto">
            <a:xfrm rot="-4156385">
              <a:off x="8611" y="11736"/>
              <a:ext cx="2" cy="1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Oval 33"/>
            <p:cNvSpPr>
              <a:spLocks noChangeArrowheads="1"/>
            </p:cNvSpPr>
            <p:nvPr/>
          </p:nvSpPr>
          <p:spPr bwMode="auto">
            <a:xfrm>
              <a:off x="8509" y="12360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151" name="Group 34"/>
          <p:cNvGrpSpPr>
            <a:grpSpLocks/>
          </p:cNvGrpSpPr>
          <p:nvPr/>
        </p:nvGrpSpPr>
        <p:grpSpPr bwMode="auto">
          <a:xfrm>
            <a:off x="8325583" y="3573463"/>
            <a:ext cx="1008062" cy="1008062"/>
            <a:chOff x="4917" y="11742"/>
            <a:chExt cx="1587" cy="1587"/>
          </a:xfrm>
        </p:grpSpPr>
        <p:sp>
          <p:nvSpPr>
            <p:cNvPr id="6188" name="Oval 35"/>
            <p:cNvSpPr>
              <a:spLocks noChangeArrowheads="1"/>
            </p:cNvSpPr>
            <p:nvPr/>
          </p:nvSpPr>
          <p:spPr bwMode="auto">
            <a:xfrm>
              <a:off x="4917" y="11742"/>
              <a:ext cx="1587" cy="1587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9" name="Oval 36"/>
            <p:cNvSpPr>
              <a:spLocks noChangeAspect="1" noChangeArrowheads="1"/>
            </p:cNvSpPr>
            <p:nvPr/>
          </p:nvSpPr>
          <p:spPr bwMode="auto">
            <a:xfrm>
              <a:off x="4995" y="11820"/>
              <a:ext cx="1429" cy="14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0" name="Line 37"/>
            <p:cNvSpPr>
              <a:spLocks noChangeShapeType="1"/>
            </p:cNvSpPr>
            <p:nvPr/>
          </p:nvSpPr>
          <p:spPr bwMode="auto">
            <a:xfrm>
              <a:off x="5707" y="11825"/>
              <a:ext cx="0" cy="14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Line 38"/>
            <p:cNvSpPr>
              <a:spLocks noChangeShapeType="1"/>
            </p:cNvSpPr>
            <p:nvPr/>
          </p:nvSpPr>
          <p:spPr bwMode="auto">
            <a:xfrm rot="1260637" flipH="1">
              <a:off x="5718" y="11819"/>
              <a:ext cx="5" cy="14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Line 39"/>
            <p:cNvSpPr>
              <a:spLocks noChangeShapeType="1"/>
            </p:cNvSpPr>
            <p:nvPr/>
          </p:nvSpPr>
          <p:spPr bwMode="auto">
            <a:xfrm rot="8064404">
              <a:off x="5704" y="11817"/>
              <a:ext cx="0" cy="14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Line 40"/>
            <p:cNvSpPr>
              <a:spLocks noChangeShapeType="1"/>
            </p:cNvSpPr>
            <p:nvPr/>
          </p:nvSpPr>
          <p:spPr bwMode="auto">
            <a:xfrm rot="2397119" flipH="1">
              <a:off x="5710" y="11832"/>
              <a:ext cx="1" cy="14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Line 41"/>
            <p:cNvSpPr>
              <a:spLocks noChangeShapeType="1"/>
            </p:cNvSpPr>
            <p:nvPr/>
          </p:nvSpPr>
          <p:spPr bwMode="auto">
            <a:xfrm rot="5400000">
              <a:off x="5710" y="11791"/>
              <a:ext cx="3" cy="1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Line 42"/>
            <p:cNvSpPr>
              <a:spLocks noChangeShapeType="1"/>
            </p:cNvSpPr>
            <p:nvPr/>
          </p:nvSpPr>
          <p:spPr bwMode="auto">
            <a:xfrm rot="20249186" flipH="1">
              <a:off x="5701" y="11834"/>
              <a:ext cx="2" cy="14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Line 43"/>
            <p:cNvSpPr>
              <a:spLocks noChangeShapeType="1"/>
            </p:cNvSpPr>
            <p:nvPr/>
          </p:nvSpPr>
          <p:spPr bwMode="auto">
            <a:xfrm rot="3965862">
              <a:off x="5706" y="11796"/>
              <a:ext cx="4" cy="14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Line 44"/>
            <p:cNvSpPr>
              <a:spLocks noChangeShapeType="1"/>
            </p:cNvSpPr>
            <p:nvPr/>
          </p:nvSpPr>
          <p:spPr bwMode="auto">
            <a:xfrm rot="-4156385">
              <a:off x="5701" y="11811"/>
              <a:ext cx="2" cy="14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8" name="Oval 45"/>
            <p:cNvSpPr>
              <a:spLocks noChangeArrowheads="1"/>
            </p:cNvSpPr>
            <p:nvPr/>
          </p:nvSpPr>
          <p:spPr bwMode="auto">
            <a:xfrm>
              <a:off x="5599" y="12435"/>
              <a:ext cx="225" cy="209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152" name="Group 46"/>
          <p:cNvGrpSpPr>
            <a:grpSpLocks/>
          </p:cNvGrpSpPr>
          <p:nvPr/>
        </p:nvGrpSpPr>
        <p:grpSpPr bwMode="auto">
          <a:xfrm>
            <a:off x="6307870" y="1484313"/>
            <a:ext cx="1187450" cy="1187450"/>
            <a:chOff x="4984" y="2384"/>
            <a:chExt cx="1871" cy="1872"/>
          </a:xfrm>
        </p:grpSpPr>
        <p:sp>
          <p:nvSpPr>
            <p:cNvPr id="6175" name="Oval 47"/>
            <p:cNvSpPr>
              <a:spLocks noChangeAspect="1" noChangeArrowheads="1"/>
            </p:cNvSpPr>
            <p:nvPr/>
          </p:nvSpPr>
          <p:spPr bwMode="auto">
            <a:xfrm>
              <a:off x="4984" y="2384"/>
              <a:ext cx="1871" cy="1872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6" name="Oval 48"/>
            <p:cNvSpPr>
              <a:spLocks noChangeArrowheads="1"/>
            </p:cNvSpPr>
            <p:nvPr/>
          </p:nvSpPr>
          <p:spPr bwMode="auto">
            <a:xfrm>
              <a:off x="5024" y="2436"/>
              <a:ext cx="1792" cy="17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7" name="Oval 49"/>
            <p:cNvSpPr>
              <a:spLocks noChangeArrowheads="1"/>
            </p:cNvSpPr>
            <p:nvPr/>
          </p:nvSpPr>
          <p:spPr bwMode="auto">
            <a:xfrm>
              <a:off x="5148" y="2559"/>
              <a:ext cx="1548" cy="15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8" name="Line 50"/>
            <p:cNvSpPr>
              <a:spLocks noChangeShapeType="1"/>
            </p:cNvSpPr>
            <p:nvPr/>
          </p:nvSpPr>
          <p:spPr bwMode="auto">
            <a:xfrm>
              <a:off x="5917" y="2557"/>
              <a:ext cx="0" cy="15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Line 51"/>
            <p:cNvSpPr>
              <a:spLocks noChangeShapeType="1"/>
            </p:cNvSpPr>
            <p:nvPr/>
          </p:nvSpPr>
          <p:spPr bwMode="auto">
            <a:xfrm rot="1260637">
              <a:off x="5926" y="2564"/>
              <a:ext cx="2" cy="15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Line 52"/>
            <p:cNvSpPr>
              <a:spLocks noChangeShapeType="1"/>
            </p:cNvSpPr>
            <p:nvPr/>
          </p:nvSpPr>
          <p:spPr bwMode="auto">
            <a:xfrm rot="8064404">
              <a:off x="5917" y="2546"/>
              <a:ext cx="2" cy="15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Line 53"/>
            <p:cNvSpPr>
              <a:spLocks noChangeShapeType="1"/>
            </p:cNvSpPr>
            <p:nvPr/>
          </p:nvSpPr>
          <p:spPr bwMode="auto">
            <a:xfrm rot="2397119">
              <a:off x="5912" y="2564"/>
              <a:ext cx="2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Line 54"/>
            <p:cNvSpPr>
              <a:spLocks noChangeShapeType="1"/>
            </p:cNvSpPr>
            <p:nvPr/>
          </p:nvSpPr>
          <p:spPr bwMode="auto">
            <a:xfrm rot="5400000">
              <a:off x="5920" y="2543"/>
              <a:ext cx="2" cy="1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Line 55"/>
            <p:cNvSpPr>
              <a:spLocks noChangeShapeType="1"/>
            </p:cNvSpPr>
            <p:nvPr/>
          </p:nvSpPr>
          <p:spPr bwMode="auto">
            <a:xfrm rot="-1350814">
              <a:off x="5910" y="2548"/>
              <a:ext cx="0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Line 56"/>
            <p:cNvSpPr>
              <a:spLocks noChangeShapeType="1"/>
            </p:cNvSpPr>
            <p:nvPr/>
          </p:nvSpPr>
          <p:spPr bwMode="auto">
            <a:xfrm rot="3965862">
              <a:off x="5910" y="2542"/>
              <a:ext cx="2" cy="15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Line 57"/>
            <p:cNvSpPr>
              <a:spLocks noChangeShapeType="1"/>
            </p:cNvSpPr>
            <p:nvPr/>
          </p:nvSpPr>
          <p:spPr bwMode="auto">
            <a:xfrm rot="-4156385">
              <a:off x="5930" y="2549"/>
              <a:ext cx="1" cy="15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Oval 58"/>
            <p:cNvSpPr>
              <a:spLocks noChangeAspect="1" noChangeArrowheads="1"/>
            </p:cNvSpPr>
            <p:nvPr/>
          </p:nvSpPr>
          <p:spPr bwMode="auto">
            <a:xfrm>
              <a:off x="5737" y="3138"/>
              <a:ext cx="351" cy="35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7" name="Oval 59"/>
            <p:cNvSpPr>
              <a:spLocks noChangeAspect="1" noChangeArrowheads="1"/>
            </p:cNvSpPr>
            <p:nvPr/>
          </p:nvSpPr>
          <p:spPr bwMode="auto">
            <a:xfrm>
              <a:off x="5783" y="3186"/>
              <a:ext cx="261" cy="25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154" name="AutoShape 61"/>
          <p:cNvSpPr>
            <a:spLocks noChangeArrowheads="1"/>
          </p:cNvSpPr>
          <p:nvPr/>
        </p:nvSpPr>
        <p:spPr bwMode="auto">
          <a:xfrm flipV="1">
            <a:off x="5012470" y="6092825"/>
            <a:ext cx="2355850" cy="609600"/>
          </a:xfrm>
          <a:prstGeom prst="wedgeRoundRectCallout">
            <a:avLst>
              <a:gd name="adj1" fmla="val 92856"/>
              <a:gd name="adj2" fmla="val 31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/>
              <a:t>В «колесе чтения» нет обода</a:t>
            </a:r>
            <a:r>
              <a:rPr lang="ru-RU" altLang="ru-RU"/>
              <a:t> </a:t>
            </a:r>
          </a:p>
        </p:txBody>
      </p:sp>
      <p:sp>
        <p:nvSpPr>
          <p:cNvPr id="6155" name="AutoShape 62"/>
          <p:cNvSpPr>
            <a:spLocks noChangeArrowheads="1"/>
          </p:cNvSpPr>
          <p:nvPr/>
        </p:nvSpPr>
        <p:spPr bwMode="auto">
          <a:xfrm flipV="1">
            <a:off x="7771545" y="5288048"/>
            <a:ext cx="3621388" cy="1068387"/>
          </a:xfrm>
          <a:prstGeom prst="wedgeRoundRectCallout">
            <a:avLst>
              <a:gd name="adj1" fmla="val 27005"/>
              <a:gd name="adj2" fmla="val 154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/>
              <a:t> </a:t>
            </a:r>
            <a:r>
              <a:rPr lang="ru-RU" altLang="ru-RU" sz="1400" dirty="0"/>
              <a:t>Не  прожит уровень ситуативной речи. </a:t>
            </a:r>
            <a:r>
              <a:rPr lang="ru-RU" altLang="ru-RU" sz="1400" dirty="0" smtClean="0"/>
              <a:t>Не </a:t>
            </a:r>
            <a:r>
              <a:rPr lang="ru-RU" altLang="ru-RU" sz="1400" dirty="0"/>
              <a:t>сложились предпосылки для перехода к восприятию контекстной речи</a:t>
            </a:r>
            <a:r>
              <a:rPr lang="ru-RU" altLang="ru-RU" dirty="0"/>
              <a:t>  </a:t>
            </a:r>
          </a:p>
        </p:txBody>
      </p:sp>
      <p:sp>
        <p:nvSpPr>
          <p:cNvPr id="6156" name="AutoShape 63"/>
          <p:cNvSpPr>
            <a:spLocks noChangeAspect="1" noChangeArrowheads="1"/>
          </p:cNvSpPr>
          <p:nvPr/>
        </p:nvSpPr>
        <p:spPr bwMode="auto">
          <a:xfrm flipV="1">
            <a:off x="3179809" y="3141663"/>
            <a:ext cx="2193024" cy="898525"/>
          </a:xfrm>
          <a:prstGeom prst="wedgeRoundRectCallout">
            <a:avLst>
              <a:gd name="adj1" fmla="val 115102"/>
              <a:gd name="adj2" fmla="val 138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/>
              <a:t>Не сформировано «ядро</a:t>
            </a:r>
            <a:r>
              <a:rPr lang="ru-RU" altLang="ru-RU" sz="1400" dirty="0" smtClean="0"/>
              <a:t>» ЖС</a:t>
            </a:r>
            <a:endParaRPr lang="ru-RU" altLang="ru-RU" dirty="0"/>
          </a:p>
        </p:txBody>
      </p:sp>
      <p:sp>
        <p:nvSpPr>
          <p:cNvPr id="6157" name="Rectangle 64"/>
          <p:cNvSpPr>
            <a:spLocks noChangeArrowheads="1"/>
          </p:cNvSpPr>
          <p:nvPr/>
        </p:nvSpPr>
        <p:spPr bwMode="auto">
          <a:xfrm>
            <a:off x="5156890" y="197711"/>
            <a:ext cx="5940468" cy="115329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Варианты нарушений читательского развития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у младших школьников, овладевших грамотой</a:t>
            </a:r>
          </a:p>
        </p:txBody>
      </p:sp>
      <p:grpSp>
        <p:nvGrpSpPr>
          <p:cNvPr id="6159" name="Group 66"/>
          <p:cNvGrpSpPr>
            <a:grpSpLocks/>
          </p:cNvGrpSpPr>
          <p:nvPr/>
        </p:nvGrpSpPr>
        <p:grpSpPr bwMode="auto">
          <a:xfrm>
            <a:off x="6884133" y="2708275"/>
            <a:ext cx="1187450" cy="1187450"/>
            <a:chOff x="4984" y="2384"/>
            <a:chExt cx="1871" cy="1872"/>
          </a:xfrm>
        </p:grpSpPr>
        <p:sp>
          <p:nvSpPr>
            <p:cNvPr id="6162" name="Oval 67"/>
            <p:cNvSpPr>
              <a:spLocks noChangeAspect="1" noChangeArrowheads="1"/>
            </p:cNvSpPr>
            <p:nvPr/>
          </p:nvSpPr>
          <p:spPr bwMode="auto">
            <a:xfrm>
              <a:off x="4984" y="2384"/>
              <a:ext cx="1871" cy="1872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3" name="Oval 68"/>
            <p:cNvSpPr>
              <a:spLocks noChangeArrowheads="1"/>
            </p:cNvSpPr>
            <p:nvPr/>
          </p:nvSpPr>
          <p:spPr bwMode="auto">
            <a:xfrm>
              <a:off x="5024" y="2436"/>
              <a:ext cx="1792" cy="176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4" name="Oval 69"/>
            <p:cNvSpPr>
              <a:spLocks noChangeArrowheads="1"/>
            </p:cNvSpPr>
            <p:nvPr/>
          </p:nvSpPr>
          <p:spPr bwMode="auto">
            <a:xfrm>
              <a:off x="5148" y="2559"/>
              <a:ext cx="1548" cy="15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5" name="Line 70"/>
            <p:cNvSpPr>
              <a:spLocks noChangeShapeType="1"/>
            </p:cNvSpPr>
            <p:nvPr/>
          </p:nvSpPr>
          <p:spPr bwMode="auto">
            <a:xfrm>
              <a:off x="5917" y="2557"/>
              <a:ext cx="0" cy="15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Line 71"/>
            <p:cNvSpPr>
              <a:spLocks noChangeShapeType="1"/>
            </p:cNvSpPr>
            <p:nvPr/>
          </p:nvSpPr>
          <p:spPr bwMode="auto">
            <a:xfrm rot="1260637">
              <a:off x="5926" y="2564"/>
              <a:ext cx="2" cy="15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Line 72"/>
            <p:cNvSpPr>
              <a:spLocks noChangeShapeType="1"/>
            </p:cNvSpPr>
            <p:nvPr/>
          </p:nvSpPr>
          <p:spPr bwMode="auto">
            <a:xfrm rot="8064404">
              <a:off x="5917" y="2546"/>
              <a:ext cx="2" cy="15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Line 73"/>
            <p:cNvSpPr>
              <a:spLocks noChangeShapeType="1"/>
            </p:cNvSpPr>
            <p:nvPr/>
          </p:nvSpPr>
          <p:spPr bwMode="auto">
            <a:xfrm rot="2397119">
              <a:off x="5912" y="2564"/>
              <a:ext cx="2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Line 74"/>
            <p:cNvSpPr>
              <a:spLocks noChangeShapeType="1"/>
            </p:cNvSpPr>
            <p:nvPr/>
          </p:nvSpPr>
          <p:spPr bwMode="auto">
            <a:xfrm rot="5400000">
              <a:off x="5920" y="2543"/>
              <a:ext cx="2" cy="15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Line 75"/>
            <p:cNvSpPr>
              <a:spLocks noChangeShapeType="1"/>
            </p:cNvSpPr>
            <p:nvPr/>
          </p:nvSpPr>
          <p:spPr bwMode="auto">
            <a:xfrm rot="-1350814">
              <a:off x="5910" y="2548"/>
              <a:ext cx="0" cy="15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Line 76"/>
            <p:cNvSpPr>
              <a:spLocks noChangeShapeType="1"/>
            </p:cNvSpPr>
            <p:nvPr/>
          </p:nvSpPr>
          <p:spPr bwMode="auto">
            <a:xfrm rot="3965862">
              <a:off x="5910" y="2542"/>
              <a:ext cx="2" cy="15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77"/>
            <p:cNvSpPr>
              <a:spLocks noChangeShapeType="1"/>
            </p:cNvSpPr>
            <p:nvPr/>
          </p:nvSpPr>
          <p:spPr bwMode="auto">
            <a:xfrm rot="-4156385">
              <a:off x="5930" y="2549"/>
              <a:ext cx="1" cy="15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Oval 78"/>
            <p:cNvSpPr>
              <a:spLocks noChangeAspect="1" noChangeArrowheads="1"/>
            </p:cNvSpPr>
            <p:nvPr/>
          </p:nvSpPr>
          <p:spPr bwMode="auto">
            <a:xfrm>
              <a:off x="5737" y="3138"/>
              <a:ext cx="351" cy="351"/>
            </a:xfrm>
            <a:prstGeom prst="ellipse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4" name="Oval 79"/>
            <p:cNvSpPr>
              <a:spLocks noChangeAspect="1" noChangeArrowheads="1"/>
            </p:cNvSpPr>
            <p:nvPr/>
          </p:nvSpPr>
          <p:spPr bwMode="auto">
            <a:xfrm>
              <a:off x="5783" y="3186"/>
              <a:ext cx="261" cy="25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160" name="AutoShape 80"/>
          <p:cNvSpPr>
            <a:spLocks noChangeArrowheads="1"/>
          </p:cNvSpPr>
          <p:nvPr/>
        </p:nvSpPr>
        <p:spPr bwMode="auto">
          <a:xfrm flipV="1">
            <a:off x="4168350" y="4697969"/>
            <a:ext cx="2631028" cy="1008063"/>
          </a:xfrm>
          <a:prstGeom prst="wedgeRoundRectCallout">
            <a:avLst>
              <a:gd name="adj1" fmla="val 64005"/>
              <a:gd name="adj2" fmla="val 143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/>
              <a:t>Не освоены приемы решения элементарных читательских задач</a:t>
            </a:r>
            <a:r>
              <a:rPr lang="ru-RU" altLang="ru-RU" dirty="0"/>
              <a:t>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3654" y="280086"/>
            <a:ext cx="2248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Пример типологии </a:t>
            </a:r>
            <a:endParaRPr lang="ru-RU" sz="3200" i="1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33327" y="1445488"/>
            <a:ext cx="3420000" cy="14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91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3259</TotalTime>
  <Words>911</Words>
  <Application>Microsoft Office PowerPoint</Application>
  <PresentationFormat>Произвольный</PresentationFormat>
  <Paragraphs>85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Рама</vt:lpstr>
      <vt:lpstr>ЧИТАТЕЛЬСКОЕ РАЗВИТИЕ И ПРИОБЩЕНИЕ К ЧТЕНИЮ ДОШКОЛЬНИКОВ И МЛАДШИХ ШКОЛЬНИКОВ</vt:lpstr>
      <vt:lpstr>Значение дошкольного и младшего школьного возрастов   для становления Читателя  трудно переоценить</vt:lpstr>
      <vt:lpstr>Главное достижение начальной школы Базовая структура читательской компетентности  </vt:lpstr>
      <vt:lpstr>Слайд 4</vt:lpstr>
      <vt:lpstr>Слайд 5</vt:lpstr>
      <vt:lpstr>События читательского развития Дошкольный возраст   </vt:lpstr>
      <vt:lpstr>Опыт разработки  и применения этой периодизации  показывает</vt:lpstr>
      <vt:lpstr>Типология нарушений читательского развития как ориентир</vt:lpstr>
      <vt:lpstr>Слайд 9</vt:lpstr>
      <vt:lpstr>Слайд 10</vt:lpstr>
      <vt:lpstr>Предложения  </vt:lpstr>
      <vt:lpstr>Если не прожит уровень ситуативной речи </vt:lpstr>
      <vt:lpstr>Если не сформирован «обод»  в колесе  чтения</vt:lpstr>
      <vt:lpstr>Если не сформирован «обод»  в колесе  чтения</vt:lpstr>
      <vt:lpstr>Если не освоены приемы решения элементарных читательских задач</vt:lpstr>
      <vt:lpstr>Если не освоены приемы решения элементарных читательских задач</vt:lpstr>
      <vt:lpstr>Компьютерные программы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Диапазон различий в развитии детей при сходных ограничениях здоровья</dc:title>
  <dc:creator>Maria Haidarpashich</dc:creator>
  <cp:lastModifiedBy>1</cp:lastModifiedBy>
  <cp:revision>163</cp:revision>
  <dcterms:created xsi:type="dcterms:W3CDTF">2015-03-17T13:11:56Z</dcterms:created>
  <dcterms:modified xsi:type="dcterms:W3CDTF">2016-10-26T19:21:16Z</dcterms:modified>
</cp:coreProperties>
</file>