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7" r:id="rId3"/>
    <p:sldId id="269" r:id="rId4"/>
    <p:sldId id="263" r:id="rId5"/>
    <p:sldId id="264" r:id="rId6"/>
    <p:sldId id="260" r:id="rId7"/>
    <p:sldId id="275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>
        <p:scale>
          <a:sx n="70" d="100"/>
          <a:sy n="70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97EE762-6694-448B-A7C1-F56535D66F8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8D32A6B-242C-4CC4-B820-996625D186F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.io.ua/img_su/large/0041/02/00410220_n2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Чтение в России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антикризисные меры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740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/>
              </a:rPr>
              <a:t>Нобелевская лекция 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Иосифа </a:t>
            </a:r>
            <a:r>
              <a:rPr lang="ru-RU" sz="3600" b="1" dirty="0">
                <a:solidFill>
                  <a:srgbClr val="002060"/>
                </a:solidFill>
                <a:effectLst/>
              </a:rPr>
              <a:t>Бродского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46805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«Существует </a:t>
            </a:r>
            <a:r>
              <a:rPr lang="ru-RU" b="1" dirty="0"/>
              <a:t>преступление </a:t>
            </a:r>
            <a:r>
              <a:rPr lang="en-US" b="1" dirty="0" smtClean="0"/>
              <a:t>&lt;</a:t>
            </a:r>
            <a:r>
              <a:rPr lang="ru-RU" b="1" dirty="0" smtClean="0"/>
              <a:t>…</a:t>
            </a:r>
            <a:r>
              <a:rPr lang="en-US" b="1" dirty="0" smtClean="0"/>
              <a:t>&gt;</a:t>
            </a:r>
            <a:r>
              <a:rPr lang="ru-RU" b="1" dirty="0" smtClean="0"/>
              <a:t> </a:t>
            </a:r>
            <a:r>
              <a:rPr lang="ru-RU" b="1" dirty="0"/>
              <a:t>– пренебрежение книгами, их </a:t>
            </a:r>
            <a:r>
              <a:rPr lang="ru-RU" b="1" dirty="0" smtClean="0"/>
              <a:t>не-чтение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 </a:t>
            </a:r>
            <a:r>
              <a:rPr lang="ru-RU" b="1" dirty="0"/>
              <a:t>преступление это человек расплачивается всей своей жизнью; если же преступление это совершает нация – она платит за это своей </a:t>
            </a:r>
            <a:r>
              <a:rPr lang="ru-RU" b="1" dirty="0" smtClean="0"/>
              <a:t>историей».</a:t>
            </a: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7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024188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765175"/>
            <a:ext cx="4029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6" y="3663156"/>
            <a:ext cx="4171950" cy="277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238496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Кризис –</a:t>
            </a:r>
            <a:r>
              <a:rPr lang="ru-RU" dirty="0"/>
              <a:t> </a:t>
            </a:r>
            <a:r>
              <a:rPr lang="ru-RU" sz="3100" b="1" dirty="0">
                <a:solidFill>
                  <a:srgbClr val="002060"/>
                </a:solidFill>
                <a:effectLst/>
              </a:rPr>
              <a:t>это</a:t>
            </a:r>
            <a:r>
              <a:rPr lang="ru-RU" sz="3100" b="1" dirty="0">
                <a:effectLst/>
              </a:rPr>
              <a:t> </a:t>
            </a:r>
            <a:r>
              <a:rPr lang="ru-RU" sz="3100" b="1" dirty="0">
                <a:solidFill>
                  <a:srgbClr val="002060"/>
                </a:solidFill>
                <a:effectLst/>
              </a:rPr>
              <a:t>переломный момент в болезни, ведущий к улучшению или ухудшению состояния больного. </a:t>
            </a:r>
            <a:br>
              <a:rPr lang="ru-RU" sz="3100" b="1" dirty="0">
                <a:solidFill>
                  <a:srgbClr val="002060"/>
                </a:solidFill>
                <a:effectLst/>
              </a:rPr>
            </a:br>
            <a:endParaRPr lang="ru-RU" sz="31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48881"/>
            <a:ext cx="4040188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ухудшение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564904"/>
            <a:ext cx="4041775" cy="5040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улучшение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3356992"/>
            <a:ext cx="3898776" cy="2946971"/>
          </a:xfrm>
        </p:spPr>
        <p:txBody>
          <a:bodyPr/>
          <a:lstStyle/>
          <a:p>
            <a:r>
              <a:rPr lang="ru-RU" dirty="0" smtClean="0"/>
              <a:t>Замалчивание проблемы</a:t>
            </a:r>
          </a:p>
          <a:p>
            <a:r>
              <a:rPr lang="ru-RU" dirty="0" smtClean="0"/>
              <a:t>Снижение уровня требований к больному</a:t>
            </a:r>
          </a:p>
          <a:p>
            <a:r>
              <a:rPr lang="ru-RU" dirty="0" smtClean="0"/>
              <a:t>Заигрывание с больным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3429000"/>
            <a:ext cx="4114800" cy="2874963"/>
          </a:xfrm>
        </p:spPr>
        <p:txBody>
          <a:bodyPr/>
          <a:lstStyle/>
          <a:p>
            <a:r>
              <a:rPr lang="ru-RU" dirty="0" smtClean="0"/>
              <a:t>Необходимость принимать «горькую пилюлю»</a:t>
            </a:r>
          </a:p>
          <a:p>
            <a:r>
              <a:rPr lang="ru-RU" dirty="0" smtClean="0"/>
              <a:t>Привлечение всех, кто может помочь</a:t>
            </a:r>
          </a:p>
          <a:p>
            <a:r>
              <a:rPr lang="ru-RU" dirty="0" smtClean="0"/>
              <a:t>Вселение уверенности в больного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6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Аннинский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"Если говорить о том, продолжаем ли мы быть </a:t>
            </a:r>
            <a:r>
              <a:rPr lang="ru-RU" b="1" dirty="0">
                <a:solidFill>
                  <a:srgbClr val="002060"/>
                </a:solidFill>
              </a:rPr>
              <a:t>народом книги</a:t>
            </a:r>
            <a:r>
              <a:rPr lang="ru-RU" dirty="0"/>
              <a:t>, есть некоторые сомнения, что продолжаем, хотя </a:t>
            </a:r>
            <a:r>
              <a:rPr lang="ru-RU" b="1" dirty="0">
                <a:solidFill>
                  <a:srgbClr val="002060"/>
                </a:solidFill>
              </a:rPr>
              <a:t>очень хотели бы быть</a:t>
            </a:r>
            <a:r>
              <a:rPr lang="ru-RU" dirty="0"/>
              <a:t> народом книги. Не все, конечно, некоторые хотят быть народом денег, народом жестов, народом телевизионного экрана или там еще чего-то. Но то, что мы в прошлом были какое-то время народом книги, это все-таки каким-то образом нас внутренне </a:t>
            </a:r>
            <a:r>
              <a:rPr lang="ru-RU" b="1" dirty="0">
                <a:solidFill>
                  <a:srgbClr val="002060"/>
                </a:solidFill>
              </a:rPr>
              <a:t>ориентирует на тип культуры</a:t>
            </a:r>
            <a:r>
              <a:rPr lang="ru-RU" dirty="0"/>
              <a:t>, который у нас уже был, уже есть, уже мог бы быть… 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3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6775"/>
            <a:ext cx="28590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Я тоже был несказанно удивлён, когда узнал об этом! Не выполнил обязательств, завалил работу на последнем и ... предпоследнем (!!!) месте пребывания и ... опять в клуб с условиями в два раза лучше, чем прежде?! Настоящее шоу футбольное!!!">
            <a:hlinkClick r:id="rId3" tgtFrame="&quot;_blank&quot;" tooltip="&quot;Я тоже был несказанно удивлён, когда узнал об этом! Не выполнил обязательств, завалил работу на последнем и ... предпоследнем (!!!) месте пребывания и ... опять в клуб с условиями в два раза лучше, чем прежде?! Настоящее шоу футбольное!!!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7608"/>
            <a:ext cx="2001520" cy="24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enusha\Desktop\26.10 конференция про чтение\IMG_15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096512" cy="3072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3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</a:rPr>
              <a:t>Всероссийский съезд учителей </a:t>
            </a:r>
            <a:r>
              <a:rPr lang="ru-RU" sz="2800" b="1" dirty="0" smtClean="0">
                <a:solidFill>
                  <a:srgbClr val="002060"/>
                </a:solidFill>
                <a:effectLst/>
              </a:rPr>
              <a:t>русского 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языка и </a:t>
            </a:r>
            <a:r>
              <a:rPr lang="ru-RU" sz="2800" b="1" dirty="0" smtClean="0">
                <a:solidFill>
                  <a:srgbClr val="002060"/>
                </a:solidFill>
                <a:effectLst/>
              </a:rPr>
              <a:t>литературы       2012 г.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56784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1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5924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</a:rPr>
              <a:t>Главный педагогический вуз страны (МПГУ) Институт филологии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451093"/>
              </p:ext>
            </p:extLst>
          </p:nvPr>
        </p:nvGraphicFramePr>
        <p:xfrm>
          <a:off x="467544" y="1426096"/>
          <a:ext cx="82296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4114800"/>
                <a:gridCol w="1028700"/>
                <a:gridCol w="1028700"/>
              </a:tblGrid>
              <a:tr h="1449226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dirty="0" smtClean="0"/>
                        <a:t>Стратегическое направление: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dirty="0" smtClean="0"/>
                        <a:t>Единая языковая политика Университета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87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Программа развития культурно-речевой среды современного университета</a:t>
                      </a:r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96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Комплексная программа формирования читательской культуры будущего учителя-словесника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0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Читательская эрудиция,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начитанность, теоретико-литературные знания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академические кафедры русской и зарубежной литературы – разработка оптимального учебного плана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Герменевтические умения, интерпретационные умения, речевая культура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(кафедра риторики и культуры речи – Педагогическая риторика) </a:t>
            </a: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Владение приёмами и стратегиями чтения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кафедра методики преподавания литературы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все кафедры – Речевые практики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Интерес к чтению, творческие способности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лаборатория студенческих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инициатив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внеучебная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деятельность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3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599</TotalTime>
  <Words>286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Чтение в России</vt:lpstr>
      <vt:lpstr>Нобелевская лекция  Иосифа Бродского</vt:lpstr>
      <vt:lpstr>Презентация PowerPoint</vt:lpstr>
      <vt:lpstr>Кризис – это переломный момент в болезни, ведущий к улучшению или ухудшению состояния больного.  </vt:lpstr>
      <vt:lpstr>Лев Аннинский</vt:lpstr>
      <vt:lpstr>Презентация PowerPoint</vt:lpstr>
      <vt:lpstr>Всероссийский съезд учителей русского языка и литературы       2012 г.</vt:lpstr>
      <vt:lpstr>Главный педагогический вуз страны (МПГУ) Институт филологии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Lenusha</dc:creator>
  <cp:lastModifiedBy>user</cp:lastModifiedBy>
  <cp:revision>67</cp:revision>
  <dcterms:created xsi:type="dcterms:W3CDTF">2016-10-22T12:32:38Z</dcterms:created>
  <dcterms:modified xsi:type="dcterms:W3CDTF">2016-10-27T08:48:12Z</dcterms:modified>
</cp:coreProperties>
</file>