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86" r:id="rId5"/>
    <p:sldId id="260" r:id="rId6"/>
    <p:sldId id="289" r:id="rId7"/>
    <p:sldId id="287" r:id="rId8"/>
    <p:sldId id="282" r:id="rId9"/>
    <p:sldId id="281" r:id="rId10"/>
    <p:sldId id="265" r:id="rId11"/>
    <p:sldId id="270" r:id="rId12"/>
    <p:sldId id="264" r:id="rId13"/>
    <p:sldId id="267" r:id="rId14"/>
    <p:sldId id="268" r:id="rId15"/>
    <p:sldId id="274" r:id="rId16"/>
    <p:sldId id="285" r:id="rId17"/>
    <p:sldId id="277" r:id="rId18"/>
    <p:sldId id="279" r:id="rId19"/>
    <p:sldId id="280" r:id="rId20"/>
    <p:sldId id="278" r:id="rId21"/>
    <p:sldId id="271" r:id="rId22"/>
    <p:sldId id="262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0" y="5778000"/>
            <a:ext cx="9144000" cy="10800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548680"/>
            <a:ext cx="4608512" cy="35283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Тексты новой природы как ресурс приобщения к чтению</a:t>
            </a:r>
            <a:r>
              <a:rPr lang="ru-RU" sz="4000" dirty="0" smtClean="0">
                <a:solidFill>
                  <a:srgbClr val="663300"/>
                </a:solidFill>
              </a:rPr>
              <a:t/>
            </a:r>
            <a:br>
              <a:rPr lang="ru-RU" sz="4000" dirty="0" smtClean="0">
                <a:solidFill>
                  <a:srgbClr val="663300"/>
                </a:solidFill>
              </a:rPr>
            </a:b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7776864" cy="2016224"/>
          </a:xfrm>
        </p:spPr>
        <p:txBody>
          <a:bodyPr/>
          <a:lstStyle/>
          <a:p>
            <a:endParaRPr lang="ru-RU" sz="2800" dirty="0" smtClean="0">
              <a:solidFill>
                <a:srgbClr val="663300"/>
              </a:solidFill>
            </a:endParaRPr>
          </a:p>
          <a:p>
            <a:r>
              <a:rPr lang="ru-RU" sz="2800" dirty="0" err="1" smtClean="0">
                <a:solidFill>
                  <a:srgbClr val="663300"/>
                </a:solidFill>
              </a:rPr>
              <a:t>Романичева</a:t>
            </a:r>
            <a:r>
              <a:rPr lang="ru-RU" sz="2800" dirty="0" smtClean="0">
                <a:solidFill>
                  <a:srgbClr val="663300"/>
                </a:solidFill>
              </a:rPr>
              <a:t> Елена Станиславовна, </a:t>
            </a:r>
            <a:r>
              <a:rPr lang="ru-RU" sz="2800" dirty="0" err="1" smtClean="0">
                <a:solidFill>
                  <a:srgbClr val="663300"/>
                </a:solidFill>
              </a:rPr>
              <a:t>канд.пед</a:t>
            </a:r>
            <a:r>
              <a:rPr lang="ru-RU" sz="2800" dirty="0" smtClean="0">
                <a:solidFill>
                  <a:srgbClr val="663300"/>
                </a:solidFill>
              </a:rPr>
              <a:t>. наук, доцент, Заслуженный учитель РФ (Москва, МГПУ, Русская ассоциация чтения)</a:t>
            </a:r>
          </a:p>
          <a:p>
            <a:endParaRPr lang="ru-RU" dirty="0"/>
          </a:p>
        </p:txBody>
      </p:sp>
      <p:pic>
        <p:nvPicPr>
          <p:cNvPr id="14337" name="Picture 1" descr="C:\Users\ион\Desktop\Визитка\Chtenie_RACH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0688"/>
            <a:ext cx="1560207" cy="2641353"/>
          </a:xfrm>
          <a:prstGeom prst="rect">
            <a:avLst/>
          </a:prstGeom>
          <a:noFill/>
        </p:spPr>
      </p:pic>
      <p:pic>
        <p:nvPicPr>
          <p:cNvPr id="2" name="Picture 2" descr="C:\Users\ион\Desktop\Визитк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088232" cy="2121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12160" y="260648"/>
            <a:ext cx="2674640" cy="266429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663300"/>
                </a:solidFill>
              </a:rPr>
              <a:t>Почему </a:t>
            </a:r>
            <a:r>
              <a:rPr lang="ru-RU" sz="3600" b="1" i="1" dirty="0" smtClean="0">
                <a:solidFill>
                  <a:srgbClr val="663300"/>
                </a:solidFill>
              </a:rPr>
              <a:t>такую </a:t>
            </a:r>
            <a:r>
              <a:rPr lang="ru-RU" sz="3600" b="1" dirty="0" smtClean="0">
                <a:solidFill>
                  <a:srgbClr val="663300"/>
                </a:solidFill>
              </a:rPr>
              <a:t>«Алису» хочется читать? </a:t>
            </a:r>
            <a:endParaRPr lang="ru-RU" sz="3600" b="1" dirty="0">
              <a:solidFill>
                <a:srgbClr val="663300"/>
              </a:solidFill>
            </a:endParaRPr>
          </a:p>
        </p:txBody>
      </p:sp>
      <p:pic>
        <p:nvPicPr>
          <p:cNvPr id="25602" name="Picture 2" descr="&amp;Kcy;&amp;ecy;&amp;rcy;&amp;rcy;&amp;ocy;&amp;lcy;&amp;lcy; &amp;Lcy;&amp;softcy;&amp;yucy;&amp;icy;&amp;scy; &quot;&amp;Pcy;&amp;rcy;&amp;icy;&amp;kcy;&amp;lcy;&amp;yucy;&amp;chcy;&amp;iecy;&amp;ncy;&amp;icy;&amp;yacy; &amp;Acy;&amp;lcy;&amp;icy;&amp;scy;&amp;ycy; &amp;vcy; &amp;Scy;&amp;tcy;&amp;rcy;&amp;acy;&amp;ncy;&amp;iecy; &amp;CHcy;&amp;ucy;&amp;dcy;&amp;iecy;&amp;scy;/&amp;tcy;&amp;kcy;&amp;acy;&amp;ncy;&amp;iecy;&amp;vcy;&amp;acy;&amp;yacy; &amp;ocy;&amp;bcy;&amp;lcy;&amp;ocy;&amp;zhcy;&amp;kcy;&amp;acy;&quot; &amp;Kcy;&amp;ncy;&amp;icy;&amp;zhcy;&amp;ncy;&amp;ycy;&amp;jcy;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920934" cy="3699792"/>
          </a:xfrm>
          <a:prstGeom prst="rect">
            <a:avLst/>
          </a:prstGeom>
          <a:noFill/>
        </p:spPr>
      </p:pic>
      <p:pic>
        <p:nvPicPr>
          <p:cNvPr id="25604" name="Picture 4" descr="&amp;Kcy;&amp;ecy;&amp;rcy;&amp;rcy;&amp;ocy;&amp;lcy;&amp;lcy; &amp;Lcy;&amp;softcy;&amp;yucy;&amp;icy;&amp;scy; &quot;&amp;Pcy;&amp;rcy;&amp;icy;&amp;kcy;&amp;lcy;&amp;yucy;&amp;chcy;&amp;iecy;&amp;ncy;&amp;icy;&amp;yacy; &amp;Acy;&amp;lcy;&amp;icy;&amp;scy;&amp;ycy; &amp;vcy; &amp;Scy;&amp;tcy;&amp;rcy;&amp;acy;&amp;ncy;&amp;iecy; &amp;CHcy;&amp;ucy;&amp;dcy;&amp;iecy;&amp;scy;/&amp;tcy;&amp;kcy;&amp;acy;&amp;ncy;&amp;iecy;&amp;vcy;&amp;acy;&amp;yacy; &amp;ocy;&amp;bcy;&amp;lcy;&amp;ocy;&amp;zhcy;&amp;kcy;&amp;acy;&quot; &amp;Kcy;&amp;ncy;&amp;icy;&amp;zhcy;&amp;ncy;&amp;ycy;&amp;jcy;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6796483" cy="3789040"/>
          </a:xfrm>
          <a:prstGeom prst="rect">
            <a:avLst/>
          </a:prstGeom>
          <a:noFill/>
        </p:spPr>
      </p:pic>
      <p:pic>
        <p:nvPicPr>
          <p:cNvPr id="7" name="Picture 4" descr="http://img2.labirint.ru/books41/408438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100811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663300"/>
                </a:solidFill>
              </a:rPr>
              <a:t>Можно ли рассказать о классиках по-другому?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Users\ион\Desktop\Pictures\игры с класси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54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scontent-frt3-1.xx.fbcdn.net/hphotos-xaf1/v/t1.0-9/12651068_678771865597738_4751062734696747779_n.jpg?oh=d23f8a4edec16a7f002cec9ae151fbf5&amp;oe=573B9C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192644" cy="3024336"/>
          </a:xfrm>
          <a:prstGeom prst="rect">
            <a:avLst/>
          </a:prstGeom>
          <a:noFill/>
        </p:spPr>
      </p:pic>
      <p:pic>
        <p:nvPicPr>
          <p:cNvPr id="7" name="Picture 2" descr="https://scontent-frt3-1.xx.fbcdn.net/hphotos-xpt1/t31.0-8/s960x960/12657850_678771795597745_2438183354859469774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0688"/>
            <a:ext cx="1771715" cy="2409131"/>
          </a:xfrm>
          <a:prstGeom prst="rect">
            <a:avLst/>
          </a:prstGeom>
          <a:noFill/>
        </p:spPr>
      </p:pic>
      <p:pic>
        <p:nvPicPr>
          <p:cNvPr id="13314" name="Picture 2" descr="http://img0.liveinternet.ru/images/attach/c/7/94/69/94069720_1353388438_VATAGINNE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653136"/>
            <a:ext cx="4104456" cy="1937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435280" cy="1224136"/>
          </a:xfrm>
        </p:spPr>
        <p:txBody>
          <a:bodyPr/>
          <a:lstStyle/>
          <a:p>
            <a:r>
              <a:rPr lang="ru-RU" sz="2400" dirty="0" err="1" smtClean="0"/>
              <a:t>Супер</a:t>
            </a:r>
            <a:r>
              <a:rPr lang="ru-RU" sz="2400" dirty="0" smtClean="0"/>
              <a:t> идея!!! Прочитала с огромным удовольствием первую часть (интерактивное приложение), а потом и вторую (саму "Капитанскую дочку").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««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&amp;Icy;&amp;lcy;&amp;lcy;&amp;yucy;&amp;scy;&amp;tcy;&amp;rcy;&amp;acy;&amp;tscy;&amp;icy;&amp;yacy; 1 &amp;icy;&amp;zcy; 9 &amp;dcy;&amp;lcy;&amp;yacy; &amp;Icy;&amp;ncy;&amp;tcy;&amp;iecy;&amp;rcy;&amp;acy;&amp;kcy;&amp;tcy;&amp;icy;&amp;vcy;&amp;ncy;&amp;acy;&amp;yacy; &amp;kcy;&amp;lcy;&amp;acy;&amp;scy;&amp;scy;&amp;icy;&amp;kcy;&amp;acy;. &amp;Kcy;&amp;acy;&amp;pcy;&amp;icy;&amp;tcy;&amp;acy;&amp;ncy;&amp;scy;&amp;kcy;&amp;acy;&amp;yacy; &amp;dcy;&amp;ocy;&amp;chcy;&amp;kcy;&amp;acy; - &amp;Acy;&amp;lcy;&amp;iecy;&amp;kcy;&amp;scy;&amp;acy;&amp;ncy;&amp;dcy;&amp;rcy; &amp;Pcy;&amp;ucy;&amp;shcy;&amp;kcy;&amp;icy;&amp;ncy; | &amp;Lcy;&amp;acy;&amp;bcy;&amp;icy;&amp;rcy;&amp;icy;&amp;ncy;&amp;tcy; - &amp;kcy;&amp;ncy;&amp;icy;&amp;gcy;&amp;icy;. &amp;Icy;&amp;scy;&amp;tcy;&amp;ocy;&amp;chcy;&amp;ncy;&amp;icy;&amp;kcy;: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20000" cy="4914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Учительское...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&amp;Icy;&amp;lcy;&amp;lcy;&amp;yucy;&amp;scy;&amp;tcy;&amp;rcy;&amp;acy;&amp;tscy;&amp;icy;&amp;yacy; 2 &amp;icy;&amp;zcy; 9 &amp;dcy;&amp;lcy;&amp;yacy; &amp;Icy;&amp;ncy;&amp;tcy;&amp;iecy;&amp;rcy;&amp;acy;&amp;kcy;&amp;tcy;&amp;icy;&amp;vcy;&amp;ncy;&amp;acy;&amp;yacy; &amp;kcy;&amp;lcy;&amp;acy;&amp;scy;&amp;scy;&amp;icy;&amp;kcy;&amp;acy;. &amp;Kcy;&amp;acy;&amp;pcy;&amp;icy;&amp;tcy;&amp;acy;&amp;ncy;&amp;scy;&amp;kcy;&amp;acy;&amp;yacy; &amp;dcy;&amp;ocy;&amp;chcy;&amp;kcy;&amp;acy; - &amp;Acy;&amp;lcy;&amp;iecy;&amp;kcy;&amp;scy;&amp;acy;&amp;ncy;&amp;dcy;&amp;rcy; &amp;Pcy;&amp;ucy;&amp;shcy;&amp;kcy;&amp;icy;&amp;ncy; | &amp;Lcy;&amp;acy;&amp;bcy;&amp;icy;&amp;rcy;&amp;icy;&amp;ncy;&amp;tcy; - &amp;kcy;&amp;ncy;&amp;icy;&amp;gcy;&amp;icy;. &amp;Icy;&amp;scy;&amp;tcy;&amp;ocy;&amp;chcy;&amp;ncy;&amp;icy;&amp;kcy;: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1"/>
            <a:ext cx="7992888" cy="47489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8475" y="274638"/>
            <a:ext cx="4835525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Ученическое...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25602" name="Picture 2" descr="C:\Users\ион\Desktop\Pictures\новый текст новой природы-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394075" cy="4525962"/>
          </a:xfrm>
          <a:prstGeom prst="rect">
            <a:avLst/>
          </a:prstGeom>
          <a:noFill/>
        </p:spPr>
      </p:pic>
      <p:pic>
        <p:nvPicPr>
          <p:cNvPr id="25603" name="Picture 3" descr="C:\Users\ион\Desktop\Pictures\страница лит.героя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2669"/>
            <a:ext cx="3076440" cy="54692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Icy;&amp;lcy;&amp;lcy;&amp;yucy;&amp;scy;&amp;tcy;&amp;rcy;&amp;acy;&amp;tscy;&amp;icy;&amp;yacy; 20 &amp;icy;&amp;zcy; 24 &amp;dcy;&amp;lcy;&amp;yacy; &amp;Bcy;&amp;lcy;&amp;icy;&amp;zcy;&amp;ncy;&amp;yacy;&amp;shcy;&amp;kcy;&amp;icy; &amp;Tcy;&amp;iecy;&amp;mcy;&amp;pcy;&amp;lcy;&amp;tcy;&amp;ocy;&amp;ncy;. &amp;IEcy;&amp;scy;&amp;tcy;&amp;softcy; &amp;icy;&amp;dcy;&amp;iecy;&amp;yacy; - &amp;Ecy;&amp;lcy;&amp;lcy;&amp;icy;&amp;scy; &amp;Vcy;&amp;acy;&amp;jcy;&amp;ncy;&amp;iecy;&amp;rcy; | &amp;Lcy;&amp;acy;&amp;bcy;&amp;icy;&amp;rcy;&amp;icy;&amp;ncy;&amp;tcy; - &amp;kcy;&amp;ncy;&amp;icy;&amp;gcy;&amp;icy;. &amp;Icy;&amp;scy;&amp;tcy;&amp;ocy;&amp;chcy;&amp;ncy;&amp;icy;&amp;kcy;: &amp;Gcy;&amp;acy;&amp;lcy;&amp;icy;&amp;chcy;&amp;iecy;&amp;vcy;&amp;acy;  &amp;IEcy;&amp;lcy;&amp;iecy;&amp;ncy;&amp;acy; &amp;Acy;&amp;ncy;&amp;dcy;&amp;rcy;&amp;iecy;&amp;iecy;&amp;v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20000" cy="42862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993063" cy="1228725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Как научить читать разные тексты?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021288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Эллис </a:t>
            </a:r>
            <a:r>
              <a:rPr lang="ru-RU" sz="2000" dirty="0" err="1" smtClean="0"/>
              <a:t>Вайнер</a:t>
            </a:r>
            <a:r>
              <a:rPr lang="ru-RU" sz="2000" dirty="0" smtClean="0"/>
              <a:t> «Близняшки </a:t>
            </a:r>
            <a:r>
              <a:rPr lang="ru-RU" sz="2000" dirty="0" err="1" smtClean="0"/>
              <a:t>Темплтон</a:t>
            </a:r>
            <a:r>
              <a:rPr lang="ru-RU" sz="2000" dirty="0" smtClean="0"/>
              <a:t>. Есть идея!» (худ. Холмс </a:t>
            </a:r>
            <a:r>
              <a:rPr lang="ru-RU" sz="2000" dirty="0" err="1" smtClean="0"/>
              <a:t>Джереми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Какой может быть серьёзная книжка для подростка?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4" name="Picture 2" descr="C:\Users\ион\Desktop\Pictures\самокат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ион\Desktop\Pictures\самокат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9944" y="6237312"/>
            <a:ext cx="852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 smtClean="0">
                <a:solidFill>
                  <a:srgbClr val="663300"/>
                </a:solidFill>
              </a:rPr>
              <a:t>Финн-Оле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ru-RU" dirty="0" err="1" smtClean="0">
                <a:solidFill>
                  <a:srgbClr val="663300"/>
                </a:solidFill>
              </a:rPr>
              <a:t>Хайнрих</a:t>
            </a:r>
            <a:r>
              <a:rPr lang="ru-RU" dirty="0" smtClean="0">
                <a:solidFill>
                  <a:srgbClr val="663300"/>
                </a:solidFill>
              </a:rPr>
              <a:t>, </a:t>
            </a:r>
            <a:r>
              <a:rPr lang="ru-RU" dirty="0" err="1" smtClean="0">
                <a:solidFill>
                  <a:srgbClr val="663300"/>
                </a:solidFill>
              </a:rPr>
              <a:t>Раун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ru-RU" dirty="0" err="1" smtClean="0">
                <a:solidFill>
                  <a:srgbClr val="663300"/>
                </a:solidFill>
              </a:rPr>
              <a:t>Флигенринг</a:t>
            </a:r>
            <a:r>
              <a:rPr lang="ru-RU" dirty="0" smtClean="0">
                <a:solidFill>
                  <a:srgbClr val="663300"/>
                </a:solidFill>
              </a:rPr>
              <a:t> «Удивительные приключения </a:t>
            </a:r>
            <a:r>
              <a:rPr lang="ru-RU" dirty="0" err="1" smtClean="0">
                <a:solidFill>
                  <a:srgbClr val="663300"/>
                </a:solidFill>
              </a:rPr>
              <a:t>Маулины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ru-RU" dirty="0" err="1" smtClean="0">
                <a:solidFill>
                  <a:srgbClr val="663300"/>
                </a:solidFill>
              </a:rPr>
              <a:t>Шмитт</a:t>
            </a:r>
            <a:r>
              <a:rPr lang="ru-RU" dirty="0" smtClean="0">
                <a:solidFill>
                  <a:srgbClr val="663300"/>
                </a:solidFill>
              </a:rPr>
              <a:t>»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Почему читают «рисованные истории?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привлечение к чтению и развитие интереса к разным жанрам «обычной» литературы; </a:t>
            </a:r>
          </a:p>
          <a:p>
            <a:r>
              <a:rPr lang="ru-RU" dirty="0" smtClean="0"/>
              <a:t>получение </a:t>
            </a:r>
            <a:r>
              <a:rPr lang="ru-RU" dirty="0" smtClean="0"/>
              <a:t>удовольствия; </a:t>
            </a:r>
            <a:endParaRPr lang="ru-RU" dirty="0" smtClean="0"/>
          </a:p>
          <a:p>
            <a:r>
              <a:rPr lang="ru-RU" dirty="0" smtClean="0"/>
              <a:t>развитие  </a:t>
            </a:r>
            <a:r>
              <a:rPr lang="ru-RU" dirty="0" err="1" smtClean="0"/>
              <a:t>креативности</a:t>
            </a:r>
            <a:r>
              <a:rPr lang="ru-RU" dirty="0" smtClean="0"/>
              <a:t>...</a:t>
            </a:r>
          </a:p>
          <a:p>
            <a:pPr algn="r">
              <a:buNone/>
            </a:pPr>
            <a:r>
              <a:rPr lang="ru-RU" i="1" dirty="0" smtClean="0"/>
              <a:t>Л. </a:t>
            </a:r>
            <a:r>
              <a:rPr lang="ru-RU" i="1" dirty="0" err="1" smtClean="0"/>
              <a:t>Янков</a:t>
            </a:r>
            <a:r>
              <a:rPr lang="ru-RU" i="1" dirty="0" smtClean="0"/>
              <a:t>, социолог</a:t>
            </a:r>
            <a:endParaRPr lang="ru-RU" i="1" dirty="0"/>
          </a:p>
        </p:txBody>
      </p:sp>
      <p:pic>
        <p:nvPicPr>
          <p:cNvPr id="36867" name="Picture 3" descr="C:\Users\ион\Desktop\Pictures\челове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869160"/>
            <a:ext cx="2952328" cy="17342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876256" cy="113813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663300"/>
                </a:solidFill>
              </a:rPr>
              <a:t>Комикс «повзрослел»...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536504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Комикс</a:t>
            </a:r>
            <a:r>
              <a:rPr lang="ru-RU" i="1" dirty="0" smtClean="0"/>
              <a:t> (от англ. с</a:t>
            </a:r>
            <a:r>
              <a:rPr lang="en-US" i="1" dirty="0" err="1" smtClean="0"/>
              <a:t>omic</a:t>
            </a:r>
            <a:r>
              <a:rPr lang="en-US" i="1" dirty="0" smtClean="0"/>
              <a:t> - </a:t>
            </a:r>
            <a:r>
              <a:rPr lang="ru-RU" i="1" dirty="0" smtClean="0"/>
              <a:t>смешной</a:t>
            </a:r>
            <a:r>
              <a:rPr lang="en-US" i="1" dirty="0" smtClean="0"/>
              <a:t>)</a:t>
            </a:r>
            <a:r>
              <a:rPr lang="ru-RU" dirty="0" smtClean="0"/>
              <a:t> в нашу массовую культуру уже «взрослыми». В России этот жанр считали «детским», юмористическим, каким он был на заре ХХ века. </a:t>
            </a:r>
          </a:p>
          <a:p>
            <a:pPr marL="0" indent="0">
              <a:buNone/>
            </a:pPr>
            <a:r>
              <a:rPr lang="ru-RU" dirty="0" smtClean="0"/>
              <a:t>Следствие – «</a:t>
            </a:r>
            <a:r>
              <a:rPr lang="ru-RU" dirty="0" err="1" smtClean="0"/>
              <a:t>поколенческий</a:t>
            </a:r>
            <a:r>
              <a:rPr lang="ru-RU" dirty="0" smtClean="0"/>
              <a:t> разрыв» в чтении.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&amp;Acy;&amp;rcy;&amp;tcy; &amp;SHcy;&amp;pcy;&amp;icy;&amp;gcy;&amp;iecy;&amp;lcy;&amp;softcy;&amp;mcy;&amp;acy;&amp;ncy; - &amp;Mcy;&amp;acy;&amp;ucy;&amp;scy; &amp;ocy;&amp;bcy;&amp;lcy;&amp;ocy;&amp;zhcy;&amp;kcy;&amp;acy; &amp;kcy;&amp;ncy;&amp;icy;&amp;gcy;&amp;i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095500" cy="3238500"/>
          </a:xfrm>
          <a:prstGeom prst="rect">
            <a:avLst/>
          </a:prstGeom>
          <a:noFill/>
        </p:spPr>
      </p:pic>
      <p:pic>
        <p:nvPicPr>
          <p:cNvPr id="37890" name="Picture 2" descr="&amp;Icy;&amp;lcy;&amp;lcy;&amp;yucy;&amp;scy;&amp;tcy;&amp;rcy;&amp;acy;&amp;tscy;&amp;icy;&amp;yacy; 41 &amp;icy;&amp;zcy; 49 &amp;dcy;&amp;lcy;&amp;yacy; &amp;Mcy;&amp;acy;&amp;ucy;&amp;scy; - &amp;Acy;&amp;rcy;&amp;tcy; &amp;SHcy;&amp;pcy;&amp;icy;&amp;gcy;&amp;iecy;&amp;lcy;&amp;softcy;&amp;mcy;&amp;acy;&amp;ncy; | &amp;Lcy;&amp;acy;&amp;bcy;&amp;icy;&amp;rcy;&amp;icy;&amp;ncy;&amp;tcy; - &amp;kcy;&amp;ncy;&amp;icy;&amp;gcy;&amp;icy;. &amp;Icy;&amp;scy;&amp;tcy;&amp;ocy;&amp;chcy;&amp;ncy;&amp;icy;&amp;kcy;: Tig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875584" cy="2906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352928" cy="2520280"/>
          </a:xfrm>
        </p:spPr>
        <p:txBody>
          <a:bodyPr/>
          <a:lstStyle/>
          <a:p>
            <a:pPr algn="just"/>
            <a:r>
              <a:rPr lang="ru-RU" sz="2800" dirty="0" smtClean="0"/>
              <a:t>с недавнего времени к школе стали все активнее присоединяться не  только СМИ, но и активные властные структуры, т.е. поддержка приобретает некоторый </a:t>
            </a:r>
            <a:r>
              <a:rPr lang="ru-RU" sz="2800" dirty="0" smtClean="0">
                <a:solidFill>
                  <a:srgbClr val="663300"/>
                </a:solidFill>
              </a:rPr>
              <a:t>административный</a:t>
            </a:r>
            <a:r>
              <a:rPr lang="ru-RU" sz="2800" dirty="0" smtClean="0"/>
              <a:t> характер...» (М.Самохина, социолог РГБМ)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824536" cy="30243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«Признание </a:t>
            </a:r>
            <a:r>
              <a:rPr lang="ru-RU" smtClean="0"/>
              <a:t>классики некоей </a:t>
            </a:r>
            <a:r>
              <a:rPr lang="ru-RU" dirty="0" smtClean="0"/>
              <a:t>сакральной ценностью остается нормой... Эта норма поддерживается и всегда поддерживалась школой. А</a:t>
            </a:r>
            <a:endParaRPr lang="ru-RU" dirty="0"/>
          </a:p>
        </p:txBody>
      </p:sp>
      <p:pic>
        <p:nvPicPr>
          <p:cNvPr id="7" name="Picture 2" descr="C:\Users\ион\Desktop\Pictures\принуждение к чтени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394075" cy="2389994"/>
          </a:xfrm>
          <a:prstGeom prst="rect">
            <a:avLst/>
          </a:prstGeom>
          <a:noFill/>
        </p:spPr>
      </p:pic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179512" y="404664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Опасная тенденция</a:t>
            </a: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4032448" cy="164219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663300"/>
                </a:solidFill>
              </a:rPr>
              <a:t>Как читать и понимать комикс? 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7" name="Содержимое 6" descr="комик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56308" y="3520355"/>
            <a:ext cx="4038600" cy="227171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он\Desktop\Pictures\комикс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0500"/>
            <a:ext cx="4448175" cy="6667500"/>
          </a:xfrm>
          <a:prstGeom prst="rect">
            <a:avLst/>
          </a:prstGeom>
          <a:noFill/>
        </p:spPr>
      </p:pic>
      <p:pic>
        <p:nvPicPr>
          <p:cNvPr id="28676" name="Picture 4" descr="&amp;Scy;&amp;kcy;&amp;ocy;&amp;tcy;&amp;tcy; &amp;Mcy;&amp;acy;&amp;kcy;&amp;Kcy;&amp;lcy;&amp;acy;&amp;ucy;&amp;dcy; - &amp;Pcy;&amp;ocy;&amp;ncy;&amp;icy;&amp;mcy;&amp;acy;&amp;ncy;&amp;icy;&amp;iecy; &amp;kcy;&amp;ocy;&amp;mcy;&amp;icy;&amp;kcy;&amp;scy;&amp;a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095500" cy="3238501"/>
          </a:xfrm>
          <a:prstGeom prst="rect">
            <a:avLst/>
          </a:prstGeom>
          <a:noFill/>
        </p:spPr>
      </p:pic>
      <p:pic>
        <p:nvPicPr>
          <p:cNvPr id="11" name="Picture 2" descr="C:\Users\ион\Desktop\Pictures\удивленный читател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268760"/>
            <a:ext cx="1124744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Contra</a:t>
            </a:r>
            <a:r>
              <a:rPr lang="ru-RU" b="1" dirty="0" smtClean="0">
                <a:solidFill>
                  <a:srgbClr val="663300"/>
                </a:solidFill>
              </a:rPr>
              <a:t> и </a:t>
            </a:r>
            <a:r>
              <a:rPr lang="en-US" b="1" dirty="0" smtClean="0">
                <a:solidFill>
                  <a:srgbClr val="663300"/>
                </a:solidFill>
              </a:rPr>
              <a:t>Pro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960440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err="1" smtClean="0"/>
              <a:t>Библиоскопия</a:t>
            </a:r>
            <a:r>
              <a:rPr lang="ru-RU" sz="2600" dirty="0" smtClean="0"/>
              <a:t> – замена чтения просмотром – ведет не только к расширению читательских горизонтов, но и к умножению «пустых полок мировой библиотеки» </a:t>
            </a:r>
          </a:p>
          <a:p>
            <a:pPr marL="0" indent="0">
              <a:buNone/>
            </a:pPr>
            <a:r>
              <a:rPr lang="ru-RU" sz="2600" dirty="0" smtClean="0"/>
              <a:t>(</a:t>
            </a:r>
            <a:r>
              <a:rPr lang="ru-RU" sz="2600" dirty="0" err="1" smtClean="0"/>
              <a:t>Ю.Щербинина</a:t>
            </a:r>
            <a:r>
              <a:rPr lang="ru-RU" sz="2600" dirty="0" smtClean="0"/>
              <a:t>. </a:t>
            </a:r>
            <a:r>
              <a:rPr lang="ru-RU" sz="2600" i="1" dirty="0" smtClean="0"/>
              <a:t>Время </a:t>
            </a:r>
            <a:r>
              <a:rPr lang="ru-RU" sz="2600" i="1" dirty="0" err="1" smtClean="0"/>
              <a:t>библиоскопов</a:t>
            </a:r>
            <a:r>
              <a:rPr lang="ru-RU" sz="2600" i="1" dirty="0" smtClean="0"/>
              <a:t>)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618856" cy="471338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«Когда цифровые технологии сведут высокую стоимость производства изображений до такого же минимума, как стоимость создания текста, условия обсуждения в </a:t>
            </a:r>
            <a:r>
              <a:rPr lang="ru-RU" sz="2400" dirty="0" smtClean="0"/>
              <a:t>корне </a:t>
            </a:r>
            <a:r>
              <a:rPr lang="ru-RU" sz="2400" dirty="0" smtClean="0"/>
              <a:t>изменятся. Изображение и текст станут настолько переплетены, что будет невозможно отделить одно от другого»</a:t>
            </a:r>
          </a:p>
          <a:p>
            <a:pPr marL="0" indent="0" algn="r">
              <a:buNone/>
            </a:pPr>
            <a:r>
              <a:rPr lang="ru-RU" sz="2000" dirty="0" smtClean="0"/>
              <a:t>(</a:t>
            </a:r>
            <a:r>
              <a:rPr lang="ru-RU" sz="2000" dirty="0" err="1" smtClean="0"/>
              <a:t>Джош</a:t>
            </a:r>
            <a:r>
              <a:rPr lang="ru-RU" sz="2000" dirty="0" smtClean="0"/>
              <a:t> </a:t>
            </a:r>
            <a:r>
              <a:rPr lang="ru-RU" sz="2000" dirty="0" err="1" smtClean="0"/>
              <a:t>Элдер</a:t>
            </a:r>
            <a:r>
              <a:rPr lang="ru-RU" sz="2000" dirty="0" smtClean="0"/>
              <a:t>, создатель «Графического учебника»)</a:t>
            </a:r>
            <a:endParaRPr lang="ru-RU" sz="2000" dirty="0"/>
          </a:p>
        </p:txBody>
      </p:sp>
      <p:pic>
        <p:nvPicPr>
          <p:cNvPr id="5" name="Picture 2" descr="C:\Users\ион\Desktop\Pictures\удивленный читате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124744" cy="1124744"/>
          </a:xfrm>
          <a:prstGeom prst="rect">
            <a:avLst/>
          </a:prstGeom>
          <a:noFill/>
        </p:spPr>
      </p:pic>
      <p:pic>
        <p:nvPicPr>
          <p:cNvPr id="6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152128" cy="939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ион\Desktop\Pictures\москва-сити и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040" cy="7020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51216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663300"/>
                </a:solidFill>
              </a:rPr>
              <a:t>«Наше положение – уникальный дар... Мы – единственные переводчики с языка «до» на «язык» после» </a:t>
            </a:r>
            <a:r>
              <a:rPr lang="ru-RU" sz="2000" dirty="0" smtClean="0">
                <a:solidFill>
                  <a:srgbClr val="663300"/>
                </a:solidFill>
              </a:rPr>
              <a:t>(М.Харрис </a:t>
            </a:r>
            <a:r>
              <a:rPr lang="ru-RU" sz="2000" i="1" dirty="0" smtClean="0">
                <a:solidFill>
                  <a:srgbClr val="663300"/>
                </a:solidFill>
              </a:rPr>
              <a:t>«Со всеми и ни с кем. Книга о нас – поколении, которое помнит жизнь до Интернета</a:t>
            </a:r>
            <a:r>
              <a:rPr lang="ru-RU" sz="2000" dirty="0" smtClean="0">
                <a:solidFill>
                  <a:srgbClr val="663300"/>
                </a:solidFill>
              </a:rPr>
              <a:t>) 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СПАСИБО ЗА ВНИМАНИЕ!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43010" name="Picture 2" descr="C:\Users\ион\Desktop\Pictures\спасибо на разных язык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515" y="1600200"/>
            <a:ext cx="7228969" cy="4525963"/>
          </a:xfrm>
          <a:prstGeom prst="rect">
            <a:avLst/>
          </a:prstGeom>
          <a:noFill/>
        </p:spPr>
      </p:pic>
      <p:pic>
        <p:nvPicPr>
          <p:cNvPr id="8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1152128" cy="939021"/>
          </a:xfrm>
          <a:prstGeom prst="rect">
            <a:avLst/>
          </a:prstGeom>
          <a:noFill/>
        </p:spPr>
      </p:pic>
      <p:pic>
        <p:nvPicPr>
          <p:cNvPr id="9" name="Picture 2" descr="C:\Users\ион\Desktop\Pictures\удивленный читат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256" y="4941168"/>
            <a:ext cx="1124744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1084982"/>
          </a:xfrm>
        </p:spPr>
        <p:txBody>
          <a:bodyPr/>
          <a:lstStyle/>
          <a:p>
            <a:r>
              <a:rPr lang="ru-RU" dirty="0" smtClean="0"/>
              <a:t>Примем за данность...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7"/>
            <a:ext cx="8291264" cy="41044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История литературного образования свидетельствует: договориться </a:t>
            </a:r>
            <a:r>
              <a:rPr lang="ru-RU" dirty="0" smtClean="0">
                <a:solidFill>
                  <a:srgbClr val="663300"/>
                </a:solidFill>
              </a:rPr>
              <a:t>едином </a:t>
            </a:r>
            <a:r>
              <a:rPr lang="ru-RU" dirty="0" smtClean="0"/>
              <a:t>списке профессиональному сообществу не удавалось никогда...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Создание списка автоматически не приведет к тому, что его прочтут в обязательном порядке все...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Чтение не заканчивается в школе...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332656"/>
            <a:ext cx="8147248" cy="1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Примем за данность...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20638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школы – приобщить к чтению, используя разные ресурсы....</a:t>
            </a:r>
          </a:p>
        </p:txBody>
      </p:sp>
      <p:pic>
        <p:nvPicPr>
          <p:cNvPr id="8" name="Picture 6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7045" y="2924944"/>
            <a:ext cx="1376955" cy="21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2008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663300"/>
                </a:solidFill>
              </a:rPr>
              <a:t>«Определяйте значение слов...»</a:t>
            </a: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56992"/>
            <a:ext cx="8435280" cy="2769171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Возможность</a:t>
            </a:r>
            <a:r>
              <a:rPr lang="ru-RU" dirty="0" smtClean="0"/>
              <a:t>, к которой можно прибегнуть в случае </a:t>
            </a:r>
            <a:r>
              <a:rPr lang="ru-RU" dirty="0" smtClean="0">
                <a:solidFill>
                  <a:srgbClr val="663300"/>
                </a:solidFill>
              </a:rPr>
              <a:t>необходимости</a:t>
            </a:r>
            <a:r>
              <a:rPr lang="ru-RU" dirty="0" smtClean="0"/>
              <a:t>,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Средство</a:t>
            </a:r>
            <a:r>
              <a:rPr lang="ru-RU" dirty="0" smtClean="0"/>
              <a:t>, к которому обращаются в нужном случае,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Запас или источник средств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1026" name="Picture 2" descr="http://spb.egent.ru/uploads/user-23066/H7bK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642992" cy="2213985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4/80/705/80705532_1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941168"/>
            <a:ext cx="1296144" cy="1687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44816" cy="994122"/>
          </a:xfrm>
        </p:spPr>
        <p:txBody>
          <a:bodyPr/>
          <a:lstStyle/>
          <a:p>
            <a:pPr algn="l"/>
            <a:r>
              <a:rPr lang="ru-RU" sz="3800" dirty="0" smtClean="0">
                <a:solidFill>
                  <a:srgbClr val="663300"/>
                </a:solidFill>
              </a:rPr>
              <a:t> </a:t>
            </a:r>
            <a:r>
              <a:rPr lang="ru-RU" sz="4000" b="1" dirty="0" smtClean="0">
                <a:solidFill>
                  <a:srgbClr val="663300"/>
                </a:solidFill>
              </a:rPr>
              <a:t>Тексты  «новой» природы</a:t>
            </a: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915816" y="1196752"/>
            <a:ext cx="5987008" cy="51845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последовательный отказ от линейных структур,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сжатие объемов с одновременным увеличением информационной нагрузки на одну страницу,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синтез сплошного и </a:t>
            </a:r>
            <a:r>
              <a:rPr lang="ru-RU" dirty="0" err="1" smtClean="0"/>
              <a:t>несплошного</a:t>
            </a:r>
            <a:r>
              <a:rPr lang="ru-RU" dirty="0" smtClean="0"/>
              <a:t> (</a:t>
            </a:r>
            <a:r>
              <a:rPr lang="ru-RU" dirty="0" err="1" smtClean="0"/>
              <a:t>инфографики</a:t>
            </a:r>
            <a:r>
              <a:rPr lang="ru-RU" dirty="0" smtClean="0"/>
              <a:t>, картинок и т.д.) текстов,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дублирование или дополнение содержания в разных знаковых системах.</a:t>
            </a:r>
            <a:endParaRPr lang="ru-RU" dirty="0"/>
          </a:p>
        </p:txBody>
      </p:sp>
      <p:pic>
        <p:nvPicPr>
          <p:cNvPr id="49154" name="Picture 2" descr="http://thumbs.dreamstime.com/z/comics-fassen-ab-und-dachten-luftblasen-14649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0324528"/>
            <a:ext cx="2942118" cy="5256584"/>
          </a:xfrm>
          <a:prstGeom prst="rect">
            <a:avLst/>
          </a:prstGeom>
          <a:noFill/>
        </p:spPr>
      </p:pic>
      <p:pic>
        <p:nvPicPr>
          <p:cNvPr id="10" name="Picture 4" descr="http://www.j100.ru/upload/iblock/bb9/bb9fea3e20eb41cca39c0509e2eed2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31234" cy="136380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819400" cy="39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Текст «новой» природы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(по материалам конференции «Педагогика текста»)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Объемный или нет?</a:t>
            </a:r>
          </a:p>
          <a:p>
            <a:r>
              <a:rPr lang="ru-RU" dirty="0" smtClean="0"/>
              <a:t>Фрагментарный или цельный?</a:t>
            </a:r>
          </a:p>
          <a:p>
            <a:r>
              <a:rPr lang="ru-RU" dirty="0" smtClean="0"/>
              <a:t>Незаконченный или завершенный?</a:t>
            </a:r>
          </a:p>
          <a:p>
            <a:r>
              <a:rPr lang="ru-RU" dirty="0" smtClean="0"/>
              <a:t>Словесный + визуальный или </a:t>
            </a:r>
            <a:r>
              <a:rPr lang="ru-RU" dirty="0" err="1" smtClean="0"/>
              <a:t>мультмедийный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В каком формате существует?</a:t>
            </a:r>
          </a:p>
          <a:p>
            <a:r>
              <a:rPr lang="ru-RU" dirty="0" smtClean="0"/>
              <a:t>«То убьет это», потому что «</a:t>
            </a:r>
            <a:r>
              <a:rPr lang="ru-RU" dirty="0" err="1" smtClean="0"/>
              <a:t>ниасилить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2724116" cy="25914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663300"/>
                </a:solidFill>
              </a:rPr>
              <a:t>Альтернационная культура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283968" cy="45693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600" dirty="0" smtClean="0"/>
              <a:t>высокая фрагментарность информационного потока,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большое разнообразие и полная разнородность поступающей информации и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навык быстрого переключения между фрагментами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258816" cy="25922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“клиповое мышление” — альтернационная (от слова “альтернация” — “чередование”) культура</a:t>
            </a:r>
          </a:p>
          <a:p>
            <a:endParaRPr lang="ru-RU" dirty="0"/>
          </a:p>
        </p:txBody>
      </p:sp>
      <p:pic>
        <p:nvPicPr>
          <p:cNvPr id="37890" name="Picture 2" descr="http://lifehacker.ru/wp-content/uploads/2015/04/cover-071-1024x512@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3" y="4149080"/>
            <a:ext cx="4752527" cy="2376264"/>
          </a:xfrm>
          <a:prstGeom prst="rect">
            <a:avLst/>
          </a:prstGeom>
          <a:noFill/>
        </p:spPr>
      </p:pic>
      <p:pic>
        <p:nvPicPr>
          <p:cNvPr id="37892" name="Picture 4" descr="http://www.charlesngo.com/wp-content/uploads/2013/06/multitasking_round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923" y="3212976"/>
            <a:ext cx="1975077" cy="1198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15121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Все новое – хорошо знакомое старое?</a:t>
            </a:r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3394720" cy="420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ион\Desktop\Pictures\несплошной тек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178853" cy="4455035"/>
          </a:xfrm>
          <a:prstGeom prst="rect">
            <a:avLst/>
          </a:prstGeom>
          <a:noFill/>
        </p:spPr>
      </p:pic>
      <p:pic>
        <p:nvPicPr>
          <p:cNvPr id="30724" name="Picture 4" descr="http://kompasgid.ru/system/book_images/images/000/000/878/original/Privet__eto_ya%21_Perviy_poceluy_il6.jpg?1444390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734874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Как приобщить к чтению?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5" name="Picture 2" descr="https://i1.wp.com/www.hobbygood.ru/wp-content/uploads/2015/12/08-min.jpg?resize=720%2C34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97152"/>
            <a:ext cx="6660232" cy="1885227"/>
          </a:xfrm>
          <a:prstGeom prst="rect">
            <a:avLst/>
          </a:prstGeom>
          <a:noFill/>
        </p:spPr>
      </p:pic>
      <p:pic>
        <p:nvPicPr>
          <p:cNvPr id="24577" name="Picture 1" descr="C:\Users\ион\Desktop\Pictures\рассказать и показать картин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457575" cy="3762375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1369860"/>
            <a:ext cx="2880320" cy="327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ое образование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262</TotalTime>
  <Words>598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Тема2</vt:lpstr>
      <vt:lpstr>Тексты новой природы как ресурс приобщения к чтению </vt:lpstr>
      <vt:lpstr>с недавнего времени к школе стали все активнее присоединяться не  только СМИ, но и активные властные структуры, т.е. поддержка приобретает некоторый административный характер...» (М.Самохина, социолог РГБМ)</vt:lpstr>
      <vt:lpstr>Примем за данность...</vt:lpstr>
      <vt:lpstr>«Определяйте значение слов...»</vt:lpstr>
      <vt:lpstr> Тексты  «новой» природы</vt:lpstr>
      <vt:lpstr>Текст «новой» природы (по материалам конференции «Педагогика текста»)</vt:lpstr>
      <vt:lpstr>Альтернационная культура</vt:lpstr>
      <vt:lpstr>Все новое – хорошо знакомое старое?</vt:lpstr>
      <vt:lpstr>Как приобщить к чтению?</vt:lpstr>
      <vt:lpstr>Почему такую «Алису» хочется читать? </vt:lpstr>
      <vt:lpstr>Можно ли рассказать о классиках по-другому?</vt:lpstr>
      <vt:lpstr>Супер идея!!! Прочитала с огромным удовольствием первую часть (интерактивное приложение), а потом и вторую (саму "Капитанскую дочку"). </vt:lpstr>
      <vt:lpstr>Учительское...</vt:lpstr>
      <vt:lpstr>Ученическое...</vt:lpstr>
      <vt:lpstr>Как научить читать разные тексты?</vt:lpstr>
      <vt:lpstr>Какой может быть серьёзная книжка для подростка?</vt:lpstr>
      <vt:lpstr>Слайд 17</vt:lpstr>
      <vt:lpstr>Почему читают «рисованные истории?</vt:lpstr>
      <vt:lpstr>Комикс «повзрослел»...</vt:lpstr>
      <vt:lpstr>Как читать и понимать комикс? </vt:lpstr>
      <vt:lpstr>Contra и Pro </vt:lpstr>
      <vt:lpstr>«Наше положение – уникальный дар... Мы – единственные переводчики с языка «до» на «язык» после» (М.Харрис «Со всеми и ни с кем. Книга о нас – поколении, которое помнит жизнь до Интернета)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Тексты новой природы рак ресурс приобщения к чтению</dc:title>
  <dc:creator>ион</dc:creator>
  <cp:lastModifiedBy>ион</cp:lastModifiedBy>
  <cp:revision>30</cp:revision>
  <dcterms:created xsi:type="dcterms:W3CDTF">2016-10-17T12:13:37Z</dcterms:created>
  <dcterms:modified xsi:type="dcterms:W3CDTF">2016-10-26T16:40:27Z</dcterms:modified>
</cp:coreProperties>
</file>