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8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6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4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3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55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75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80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2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0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2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24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E4EE4-BECC-437A-B838-8D0D4E442790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0275A-737F-40A1-B57E-B742ADCE4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19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usreadorg@gmail.ru" TargetMode="External"/><Relationship Id="rId2" Type="http://schemas.openxmlformats.org/officeDocument/2006/relationships/hyperlink" Target="http://www.rusreadorg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eroko.ru/pisa09_res.htm" TargetMode="External"/><Relationship Id="rId2" Type="http://schemas.openxmlformats.org/officeDocument/2006/relationships/hyperlink" Target="http://timssandpirls.bc.edu/pirls2011/international-results-pirl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/slideshare.net/djleu/18th-european-conference-on-reading-scira-25034268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Чтение, грамотность, читательская компетентность: стратегия развития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0132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Сметанникова Наталья </a:t>
            </a:r>
            <a:r>
              <a:rPr lang="ru-RU" dirty="0" smtClean="0"/>
              <a:t>Николаевна,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президент Русской ассоциации чтения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г</a:t>
            </a:r>
            <a:r>
              <a:rPr lang="ru-RU" dirty="0"/>
              <a:t>. Москва, </a:t>
            </a:r>
            <a:r>
              <a:rPr lang="ru-RU" dirty="0" smtClean="0"/>
              <a:t>27 октября 2016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341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ТЕОРИИ </a:t>
            </a:r>
            <a:r>
              <a:rPr lang="ru-RU" dirty="0"/>
              <a:t>ЧТЕНИЯ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44865"/>
          </a:xfrm>
        </p:spPr>
        <p:txBody>
          <a:bodyPr>
            <a:normAutofit fontScale="47500" lnSpcReduction="20000"/>
          </a:bodyPr>
          <a:lstStyle/>
          <a:p>
            <a:r>
              <a:rPr lang="ru-RU" sz="4400" b="1" dirty="0"/>
              <a:t> Факторная теория чтения Джона Макинини </a:t>
            </a:r>
            <a:r>
              <a:rPr lang="ru-RU" sz="4400" dirty="0"/>
              <a:t>[</a:t>
            </a:r>
            <a:r>
              <a:rPr lang="en-US" sz="4400" dirty="0"/>
              <a:t>M</a:t>
            </a:r>
            <a:r>
              <a:rPr lang="ru-RU" sz="4400" dirty="0"/>
              <a:t>с</a:t>
            </a:r>
            <a:r>
              <a:rPr lang="en-US" sz="4400" dirty="0"/>
              <a:t>eneaney</a:t>
            </a:r>
            <a:r>
              <a:rPr lang="ru-RU" sz="4400" dirty="0"/>
              <a:t>,  </a:t>
            </a:r>
            <a:r>
              <a:rPr lang="en-US" sz="4400" dirty="0"/>
              <a:t>John</a:t>
            </a:r>
            <a:r>
              <a:rPr lang="ru-RU" sz="4400" dirty="0"/>
              <a:t>.   </a:t>
            </a:r>
            <a:r>
              <a:rPr lang="en-US" sz="4400" dirty="0"/>
              <a:t>Agent-based literacy theory, RRQ, vol. 41, N 3, 2006 </a:t>
            </a:r>
            <a:r>
              <a:rPr lang="ru-RU" sz="4400" dirty="0"/>
              <a:t>] </a:t>
            </a:r>
          </a:p>
          <a:p>
            <a:r>
              <a:rPr lang="ru-RU" sz="4400" b="1" dirty="0"/>
              <a:t>Теория «Дейктической грамотности» Дональда Лью</a:t>
            </a:r>
            <a:r>
              <a:rPr lang="ru-RU" sz="4400" dirty="0"/>
              <a:t>. [</a:t>
            </a:r>
            <a:r>
              <a:rPr lang="en-GB" sz="4400" dirty="0"/>
              <a:t>Leu</a:t>
            </a:r>
            <a:r>
              <a:rPr lang="en-US" sz="4400" dirty="0"/>
              <a:t>, </a:t>
            </a:r>
            <a:r>
              <a:rPr lang="en-GB" sz="4400" dirty="0"/>
              <a:t>D</a:t>
            </a:r>
            <a:r>
              <a:rPr lang="en-US" sz="4400" dirty="0"/>
              <a:t>., </a:t>
            </a:r>
            <a:r>
              <a:rPr lang="en-GB" sz="4400" dirty="0"/>
              <a:t>J</a:t>
            </a:r>
            <a:r>
              <a:rPr lang="en-US" sz="4400" dirty="0"/>
              <a:t>. (2000) </a:t>
            </a:r>
            <a:r>
              <a:rPr lang="en-GB" sz="4400" dirty="0"/>
              <a:t>Literacy and technology: Deictic consequences for literacy education in an informational age. In M.L. Kamil, P.B. Мosenthal, P.D.Pearson, &amp; R. Barr (Eds.), Handbook of reading research (Vol.3 pp.448-468). Mahwah, NJ: Erlbaum.]</a:t>
            </a:r>
            <a:endParaRPr lang="ru-RU" sz="4400" dirty="0"/>
          </a:p>
          <a:p>
            <a:r>
              <a:rPr lang="ru-RU" sz="4400" b="1" dirty="0"/>
              <a:t>   Теория «Подрывных-прорывных инноваций»,  Клейтона Кристенсена </a:t>
            </a:r>
            <a:r>
              <a:rPr lang="ru-RU" sz="4400" dirty="0"/>
              <a:t>[</a:t>
            </a:r>
            <a:r>
              <a:rPr lang="en-US" sz="4400" dirty="0"/>
              <a:t>Clayton M. Christensen The Innovator's Dilemma: When New Technologies Cause Great Firms to Fail (Rev .ed.) Boston, M A: Harvard Business School Press, 1997</a:t>
            </a:r>
            <a:r>
              <a:rPr lang="en-US" sz="4400" dirty="0" smtClean="0"/>
              <a:t>.</a:t>
            </a:r>
            <a:endParaRPr lang="ru-RU" sz="4400" dirty="0"/>
          </a:p>
          <a:p>
            <a:pPr marL="0" indent="0">
              <a:buNone/>
            </a:pPr>
            <a:r>
              <a:rPr lang="ru-RU" sz="4400" dirty="0" smtClean="0"/>
              <a:t>    </a:t>
            </a:r>
            <a:r>
              <a:rPr lang="en-US" sz="4400" dirty="0" smtClean="0"/>
              <a:t>Christensen </a:t>
            </a:r>
            <a:r>
              <a:rPr lang="en-US" sz="4400" dirty="0"/>
              <a:t>C., .Horn, M.B. &amp; Johnson, C.W. Disrupting class: How Disruptive innovation will    </a:t>
            </a:r>
            <a:r>
              <a:rPr lang="en-US" sz="4400" dirty="0" smtClean="0"/>
              <a:t>change </a:t>
            </a:r>
            <a:r>
              <a:rPr lang="en-US" sz="4400" dirty="0"/>
              <a:t>the way the world </a:t>
            </a:r>
            <a:r>
              <a:rPr lang="en-US" sz="4400" dirty="0" smtClean="0"/>
              <a:t>learns.</a:t>
            </a:r>
            <a:r>
              <a:rPr lang="ru-RU" sz="4400" dirty="0" smtClean="0"/>
              <a:t> </a:t>
            </a:r>
            <a:r>
              <a:rPr lang="en-US" sz="4400" dirty="0" smtClean="0"/>
              <a:t>New </a:t>
            </a:r>
            <a:r>
              <a:rPr lang="en-US" sz="4400" dirty="0"/>
              <a:t>York, NY: Mc </a:t>
            </a:r>
            <a:r>
              <a:rPr lang="en-US" sz="4400" dirty="0" err="1" smtClean="0"/>
              <a:t>Graw</a:t>
            </a:r>
            <a:r>
              <a:rPr lang="en-US" sz="4400" dirty="0" smtClean="0"/>
              <a:t>–Hill</a:t>
            </a:r>
            <a:r>
              <a:rPr lang="en-US" sz="4400" dirty="0"/>
              <a:t>, 2008.]</a:t>
            </a:r>
            <a:endParaRPr lang="ru-RU" sz="4400" dirty="0"/>
          </a:p>
          <a:p>
            <a:r>
              <a:rPr lang="ru-RU" sz="4400" b="1" dirty="0"/>
              <a:t> </a:t>
            </a:r>
            <a:r>
              <a:rPr lang="ru-RU" sz="4400" b="1" dirty="0" smtClean="0"/>
              <a:t>«Общая </a:t>
            </a:r>
            <a:r>
              <a:rPr lang="ru-RU" sz="4400" b="1" dirty="0"/>
              <a:t>теория чтения»</a:t>
            </a:r>
            <a:r>
              <a:rPr lang="ru-RU" sz="4400" dirty="0"/>
              <a:t>  Ю.П. Мелентьевой  [Мелентьева Ю.П. Общая теория чтения. М</a:t>
            </a:r>
            <a:r>
              <a:rPr lang="ru-RU" sz="4400" dirty="0" smtClean="0"/>
              <a:t>.: </a:t>
            </a:r>
            <a:r>
              <a:rPr lang="ru-RU" sz="4400" dirty="0"/>
              <a:t>Наука, </a:t>
            </a:r>
            <a:r>
              <a:rPr lang="ru-RU" sz="4400" dirty="0" smtClean="0"/>
              <a:t>2015,с.232</a:t>
            </a:r>
            <a:r>
              <a:rPr lang="ru-RU" sz="4400" dirty="0"/>
              <a:t>.</a:t>
            </a:r>
            <a:r>
              <a:rPr lang="en-US" sz="4400" dirty="0" smtClean="0"/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07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ОБЩАЯ ТЕОРИЯ ЧТЕНИЯ</a:t>
            </a:r>
          </a:p>
        </p:txBody>
      </p:sp>
      <p:pic>
        <p:nvPicPr>
          <p:cNvPr id="3074" name="Picture 2" descr="Картинки по запросу Мелентьева Ю.П. Общая теория чтен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611" y="1648494"/>
            <a:ext cx="3102779" cy="48544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95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327232"/>
              </p:ext>
            </p:extLst>
          </p:nvPr>
        </p:nvGraphicFramePr>
        <p:xfrm>
          <a:off x="386366" y="476519"/>
          <a:ext cx="11475075" cy="5790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90175"/>
                <a:gridCol w="3309870"/>
                <a:gridCol w="4675030"/>
              </a:tblGrid>
              <a:tr h="69757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Обсуждаемые вопросы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Теории чтения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Выводы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165665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Чтение с листа и чтение с экрана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Факторная теория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Новые виды грамотности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Целенаправленное обучение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/>
                        <a:t>«Смешанное обучение»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29548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Гипертекст, Интернет, практики чтения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Теория дейктической грамотности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Социальная доступность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Фоновые знания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Мониторинг</a:t>
                      </a:r>
                      <a:endParaRPr lang="ru-RU" sz="2400" dirty="0"/>
                    </a:p>
                  </a:txBody>
                  <a:tcPr/>
                </a:tc>
              </a:tr>
              <a:tr h="18934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Инновации: подрывные,  устойчивые, прорывные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Теория подрывных-прорывных инноваций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/>
                        <a:t>Смена целевой аудитории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Критерии и показатели успешности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Новые методики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166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Инструментарий  </a:t>
            </a:r>
            <a:r>
              <a:rPr lang="ru-RU" dirty="0"/>
              <a:t>        </a:t>
            </a:r>
            <a:r>
              <a:rPr lang="ru-RU" b="1" dirty="0" smtClean="0"/>
              <a:t>Условия </a:t>
            </a:r>
            <a:r>
              <a:rPr lang="ru-RU" b="1" dirty="0"/>
              <a:t>реализации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Сотрудничество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4000" dirty="0"/>
              <a:t>Лидерство</a:t>
            </a:r>
          </a:p>
          <a:p>
            <a:r>
              <a:rPr lang="ru-RU" sz="4000" dirty="0"/>
              <a:t>Административный ресурс</a:t>
            </a:r>
          </a:p>
          <a:p>
            <a:r>
              <a:rPr lang="ru-RU" sz="4000" dirty="0"/>
              <a:t>Менеджмент</a:t>
            </a:r>
          </a:p>
          <a:p>
            <a:r>
              <a:rPr lang="ru-RU" sz="4000" dirty="0"/>
              <a:t>Культура</a:t>
            </a:r>
          </a:p>
          <a:p>
            <a:r>
              <a:rPr lang="ru-RU" sz="4000" dirty="0"/>
              <a:t>Финансирование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27090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94666"/>
            <a:ext cx="10515600" cy="1325563"/>
          </a:xfrm>
        </p:spPr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532586"/>
            <a:ext cx="10752786" cy="464437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Стратегия развития чтения и грамотности в ближайшее время будет направлено на целенаправленное, качественное обучение чтению с экрана и активное его включение в учебный процесс (как один из вариантов «смешанного обучения»).</a:t>
            </a:r>
          </a:p>
          <a:p>
            <a:pPr lvl="0"/>
            <a:r>
              <a:rPr lang="ru-RU" dirty="0"/>
              <a:t>Стратегия развития должна сохранять чтение с листа как основу вдумчивого чтения, уделяя при этом внимание его разнообразным видам и типам.</a:t>
            </a:r>
          </a:p>
          <a:p>
            <a:pPr lvl="0"/>
            <a:r>
              <a:rPr lang="ru-RU" dirty="0"/>
              <a:t>Остается необходимость проведения масштабных научных  исследований и проектов  в области чтения, создание новых методик распространения чтения и обучения ему, что невозможно без подготовки  системой высшего образования соответствующих  специалистов (бакалавров и магистров в  разных областях</a:t>
            </a:r>
            <a:r>
              <a:rPr lang="ru-RU" dirty="0" smtClean="0"/>
              <a:t>). </a:t>
            </a:r>
            <a:endParaRPr lang="ru-RU" dirty="0"/>
          </a:p>
          <a:p>
            <a:pPr lvl="0"/>
            <a:r>
              <a:rPr lang="ru-RU" dirty="0"/>
              <a:t>Принятие решения о сохранении/изменении практик обучения в общеобразовательной  школе должно опираться на современные  научные теории и  образовательные  проекты.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2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768" y="401402"/>
            <a:ext cx="9628031" cy="1289286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dirty="0"/>
              <a:t>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768" y="2498501"/>
            <a:ext cx="9499242" cy="367846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Русская </a:t>
            </a:r>
            <a:r>
              <a:rPr lang="ru-RU" dirty="0"/>
              <a:t>ассоциация чтения (</a:t>
            </a:r>
            <a:r>
              <a:rPr lang="ru-RU" dirty="0" smtClean="0"/>
              <a:t>РАЧ)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www.rusreadorg.ru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E-mail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rusreadorg@gmail.ru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3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НАЦИОНАЛЬНАЯ ПРОГРАММА</a:t>
            </a:r>
            <a:br>
              <a:rPr lang="ru-RU" dirty="0" smtClean="0"/>
            </a:br>
            <a:r>
              <a:rPr lang="ru-RU" dirty="0" smtClean="0"/>
              <a:t>ПОДДЕРЖКИ </a:t>
            </a:r>
            <a:r>
              <a:rPr lang="ru-RU" dirty="0"/>
              <a:t>И РАЗВИТИЯ ЧТЕНИЯ</a:t>
            </a:r>
          </a:p>
        </p:txBody>
      </p:sp>
      <p:pic>
        <p:nvPicPr>
          <p:cNvPr id="1026" name="Picture 2" descr="Картинки по запросу национальная программа поддержки и развития чт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34" y="1822938"/>
            <a:ext cx="2997932" cy="445878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06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</a:t>
            </a:r>
            <a:r>
              <a:rPr lang="ru-RU" dirty="0"/>
              <a:t>ЧТЕНИЕ И </a:t>
            </a:r>
            <a:r>
              <a:rPr lang="en-US" dirty="0"/>
              <a:t>LITERACY (</a:t>
            </a:r>
            <a:r>
              <a:rPr lang="ru-RU" dirty="0"/>
              <a:t>ГРАМОТНОСТЬ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600" cap="all" dirty="0" smtClean="0"/>
              <a:t>чтение</a:t>
            </a:r>
            <a:endParaRPr lang="ru-RU" sz="3600" cap="all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Чтение - это важнейший способ освоения базовой социально-значимой информации -профессионального и обыденного знания, культурных ценностей прошлого и настоящего, сведений об исторически непреходящих  и текущих событиях, нормативных представлений - составляющих основу, системное ядро многонациональной и многослойной российской культуры. Чтение также является важнейшим механизмом поддержания этого ядра, имея в виду и профессиональную, и обыденную его составляющие. </a:t>
            </a:r>
          </a:p>
          <a:p>
            <a:r>
              <a:rPr lang="ru-RU" i="1" dirty="0"/>
              <a:t>Чтение является самым мощным механизмом поддержания и приумножения богатства родного </a:t>
            </a:r>
            <a:r>
              <a:rPr lang="ru-RU" i="1" dirty="0" smtClean="0"/>
              <a:t>языка.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6019800" cy="823912"/>
          </a:xfrm>
        </p:spPr>
        <p:txBody>
          <a:bodyPr>
            <a:normAutofit/>
          </a:bodyPr>
          <a:lstStyle/>
          <a:p>
            <a:r>
              <a:rPr lang="en-US" sz="3600" cap="all" dirty="0"/>
              <a:t>LITERACY (</a:t>
            </a:r>
            <a:r>
              <a:rPr lang="ru-RU" sz="3600" cap="all" dirty="0"/>
              <a:t>грамотность</a:t>
            </a:r>
            <a:r>
              <a:rPr lang="en-US" sz="3600" cap="all" dirty="0"/>
              <a:t>)</a:t>
            </a:r>
            <a:endParaRPr lang="ru-RU" sz="3600" cap="all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i="1" dirty="0"/>
              <a:t>Грамотность и виды грамотности, грамотность чтения и читательская грамотность, информационная и медиа грамотность, новая грамотность и новые виды грамотности</a:t>
            </a:r>
            <a:r>
              <a:rPr lang="ru-RU" dirty="0"/>
              <a:t> – </a:t>
            </a:r>
            <a:r>
              <a:rPr lang="ru-RU" b="1" dirty="0"/>
              <a:t>Международная ассоциация грамотности (</a:t>
            </a:r>
            <a:r>
              <a:rPr lang="en-US" dirty="0"/>
              <a:t>International Literacy Association</a:t>
            </a:r>
            <a:r>
              <a:rPr lang="ru-RU" dirty="0"/>
              <a:t>)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2015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24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Грамотность чтения и читательская грамотность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500" dirty="0"/>
              <a:t> Грамотность чтения - «активное, целенаправленное и функциональное использование чтения в различных ситуациях и для различных целей»[</a:t>
            </a:r>
            <a:r>
              <a:rPr lang="en-US" sz="4500" dirty="0"/>
              <a:t>PIRLS</a:t>
            </a:r>
            <a:r>
              <a:rPr lang="ru-RU" sz="4500" dirty="0"/>
              <a:t>]. </a:t>
            </a:r>
            <a:endParaRPr lang="en-US" sz="4500" dirty="0"/>
          </a:p>
          <a:p>
            <a:r>
              <a:rPr lang="ru-RU" sz="4500" dirty="0"/>
              <a:t>Читательская грамотность - «понимание , использование и рефлексирование читателем содержания текста,  его отношение к чтению с целью достижения собственных целей, наращивания знаний, развития потенциала и участия в жизни общества»[</a:t>
            </a:r>
            <a:r>
              <a:rPr lang="en-US" sz="4500" dirty="0"/>
              <a:t>PISA</a:t>
            </a:r>
            <a:r>
              <a:rPr lang="ru-RU" sz="4500" dirty="0"/>
              <a:t>]. </a:t>
            </a:r>
          </a:p>
          <a:p>
            <a:r>
              <a:rPr lang="ru-RU" sz="4500" dirty="0" smtClean="0"/>
              <a:t>В </a:t>
            </a:r>
            <a:r>
              <a:rPr lang="ru-RU" sz="4500" dirty="0"/>
              <a:t>обоих случаях подчеркивается (1) включенность человека в деятельность чтения, ее (2) активный, (3) целенаправленный и (4) функциональный характер. </a:t>
            </a:r>
            <a:endParaRPr lang="ru-RU" dirty="0"/>
          </a:p>
          <a:p>
            <a:pPr lvl="0"/>
            <a:r>
              <a:rPr lang="ru-RU" dirty="0"/>
              <a:t> </a:t>
            </a:r>
            <a:r>
              <a:rPr lang="en-US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timssandpirls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bc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edu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pirls</a:t>
            </a:r>
            <a:r>
              <a:rPr lang="ru-RU" u="sng" dirty="0">
                <a:hlinkClick r:id="rId2"/>
              </a:rPr>
              <a:t>2011/</a:t>
            </a:r>
            <a:r>
              <a:rPr lang="en-US" u="sng" dirty="0">
                <a:hlinkClick r:id="rId2"/>
              </a:rPr>
              <a:t>international</a:t>
            </a:r>
            <a:r>
              <a:rPr lang="ru-RU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results</a:t>
            </a:r>
            <a:r>
              <a:rPr lang="ru-RU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pirls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htm</a:t>
            </a:r>
            <a:r>
              <a:rPr lang="ru-RU" dirty="0"/>
              <a:t>. </a:t>
            </a:r>
          </a:p>
          <a:p>
            <a:r>
              <a:rPr lang="ru-RU" dirty="0"/>
              <a:t> Исследование  </a:t>
            </a:r>
            <a:r>
              <a:rPr lang="en-US" dirty="0"/>
              <a:t>PISA</a:t>
            </a:r>
            <a:r>
              <a:rPr lang="ru-RU" dirty="0"/>
              <a:t>  - 2009 Результаты. </a:t>
            </a:r>
            <a:r>
              <a:rPr lang="en-US" dirty="0">
                <a:hlinkClick r:id="rId3"/>
              </a:rPr>
              <a:t>http</a:t>
            </a:r>
            <a:r>
              <a:rPr lang="ru-RU" dirty="0">
                <a:hlinkClick r:id="rId3"/>
              </a:rPr>
              <a:t>://</a:t>
            </a:r>
            <a:r>
              <a:rPr lang="en-US" dirty="0">
                <a:hlinkClick r:id="rId3"/>
              </a:rPr>
              <a:t>www</a:t>
            </a:r>
            <a:r>
              <a:rPr lang="ru-RU" dirty="0">
                <a:hlinkClick r:id="rId3"/>
              </a:rPr>
              <a:t>.</a:t>
            </a:r>
            <a:r>
              <a:rPr lang="en-US" dirty="0" err="1">
                <a:hlinkClick r:id="rId3"/>
              </a:rPr>
              <a:t>centeroko</a:t>
            </a:r>
            <a:r>
              <a:rPr lang="ru-RU" dirty="0">
                <a:hlinkClick r:id="rId3"/>
              </a:rPr>
              <a:t>.</a:t>
            </a:r>
            <a:r>
              <a:rPr lang="en-US" dirty="0">
                <a:hlinkClick r:id="rId3"/>
              </a:rPr>
              <a:t>ru</a:t>
            </a:r>
            <a:r>
              <a:rPr lang="ru-RU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pisa</a:t>
            </a:r>
            <a:r>
              <a:rPr lang="ru-RU" dirty="0">
                <a:hlinkClick r:id="rId3"/>
              </a:rPr>
              <a:t>09_</a:t>
            </a:r>
            <a:r>
              <a:rPr lang="en-US" dirty="0">
                <a:hlinkClick r:id="rId3"/>
              </a:rPr>
              <a:t>res</a:t>
            </a:r>
            <a:r>
              <a:rPr lang="ru-RU" dirty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htm</a:t>
            </a:r>
            <a:r>
              <a:rPr lang="ru-RU" dirty="0" smtClean="0"/>
              <a:t>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36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Информационная и медийная  грамотность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1980173"/>
            <a:ext cx="5181600" cy="2925702"/>
          </a:xfrm>
        </p:spPr>
        <p:txBody>
          <a:bodyPr>
            <a:normAutofit/>
          </a:bodyPr>
          <a:lstStyle/>
          <a:p>
            <a:r>
              <a:rPr lang="ru-RU" dirty="0"/>
              <a:t>Информационная </a:t>
            </a:r>
            <a:r>
              <a:rPr lang="ru-RU" dirty="0" smtClean="0"/>
              <a:t>– умение </a:t>
            </a:r>
            <a:r>
              <a:rPr lang="ru-RU" dirty="0"/>
              <a:t>найти, сохранить и передать информацию для целей жизнедеятельности  не только в течение всей жизни, но и </a:t>
            </a:r>
            <a:r>
              <a:rPr lang="ru-RU" i="1" dirty="0"/>
              <a:t>во всех ее сферах</a:t>
            </a:r>
            <a:r>
              <a:rPr lang="ru-RU" dirty="0"/>
              <a:t> (</a:t>
            </a:r>
            <a:r>
              <a:rPr lang="en-US" dirty="0"/>
              <a:t>lifelong and </a:t>
            </a:r>
            <a:r>
              <a:rPr lang="en-US" dirty="0" err="1"/>
              <a:t>lifewide</a:t>
            </a:r>
            <a:r>
              <a:rPr lang="ru-RU" dirty="0"/>
              <a:t>).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1980173"/>
            <a:ext cx="5181600" cy="2836526"/>
          </a:xfrm>
        </p:spPr>
        <p:txBody>
          <a:bodyPr>
            <a:normAutofit/>
          </a:bodyPr>
          <a:lstStyle/>
          <a:p>
            <a:r>
              <a:rPr lang="ru-RU" dirty="0" err="1"/>
              <a:t>Медийная</a:t>
            </a:r>
            <a:r>
              <a:rPr lang="ru-RU" dirty="0"/>
              <a:t> </a:t>
            </a:r>
            <a:r>
              <a:rPr lang="ru-RU" dirty="0" smtClean="0"/>
              <a:t>– овладение </a:t>
            </a:r>
            <a:r>
              <a:rPr lang="ru-RU" dirty="0"/>
              <a:t>аналитическим подходом к медиа среде, способности критического восприятия и умение выражать себя через </a:t>
            </a:r>
            <a:r>
              <a:rPr lang="ru-RU" dirty="0" smtClean="0"/>
              <a:t>медиа.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00260" y="5320847"/>
            <a:ext cx="103589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Leu</a:t>
            </a:r>
            <a:r>
              <a:rPr lang="en-US" dirty="0"/>
              <a:t>, Donald J. The New Literacies of Online Research and Comprehension Reading with a Lens to the Future as well as a Lens to the Past. </a:t>
            </a:r>
            <a:r>
              <a:rPr lang="en-US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slideshare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net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djleu</a:t>
            </a:r>
            <a:r>
              <a:rPr lang="ru-RU" u="sng" dirty="0">
                <a:hlinkClick r:id="rId2"/>
              </a:rPr>
              <a:t>/18</a:t>
            </a:r>
            <a:r>
              <a:rPr lang="en-US" u="sng" dirty="0" err="1">
                <a:hlinkClick r:id="rId2"/>
              </a:rPr>
              <a:t>th</a:t>
            </a:r>
            <a:r>
              <a:rPr lang="ru-RU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european</a:t>
            </a:r>
            <a:r>
              <a:rPr lang="ru-RU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conference</a:t>
            </a:r>
            <a:r>
              <a:rPr lang="ru-RU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on</a:t>
            </a:r>
            <a:r>
              <a:rPr lang="ru-RU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reading</a:t>
            </a:r>
            <a:r>
              <a:rPr lang="ru-RU" u="sng" dirty="0">
                <a:hlinkClick r:id="rId2"/>
              </a:rPr>
              <a:t>-</a:t>
            </a:r>
            <a:r>
              <a:rPr lang="en-US" u="sng" dirty="0" err="1">
                <a:hlinkClick r:id="rId2"/>
              </a:rPr>
              <a:t>scira</a:t>
            </a:r>
            <a:r>
              <a:rPr lang="ru-RU" u="sng" dirty="0">
                <a:hlinkClick r:id="rId2"/>
              </a:rPr>
              <a:t>-25034268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64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Условия</a:t>
            </a:r>
            <a:r>
              <a:rPr lang="ru-RU" dirty="0"/>
              <a:t> для становления и развития грамотного читателя 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1) создание окружающей среды, благоприятной для развития  читательской грамотности; </a:t>
            </a:r>
          </a:p>
          <a:p>
            <a:r>
              <a:rPr lang="ru-RU" sz="3200" dirty="0"/>
              <a:t>2) улучшение качества преподавания, в частности, включение целенаправленной  работы по развитию соответствующих умений;</a:t>
            </a:r>
          </a:p>
          <a:p>
            <a:r>
              <a:rPr lang="ru-RU" sz="3200" dirty="0"/>
              <a:t> 3) обеспечение участия и включения читателя  в совместную деятельность, связанную с чтением и </a:t>
            </a:r>
            <a:r>
              <a:rPr lang="ru-RU" sz="3200" dirty="0" smtClean="0"/>
              <a:t>письмом</a:t>
            </a:r>
            <a:r>
              <a:rPr lang="ru-RU" sz="3200" dirty="0"/>
              <a:t>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69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                    Терминология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/>
              <a:t>Грамотность –  образованность </a:t>
            </a:r>
            <a:r>
              <a:rPr lang="ru-RU" sz="4800" dirty="0" smtClean="0"/>
              <a:t>– профессиональная компетентность</a:t>
            </a:r>
            <a:r>
              <a:rPr lang="en-US" sz="4800" dirty="0" smtClean="0"/>
              <a:t> – </a:t>
            </a:r>
            <a:r>
              <a:rPr lang="ru-RU" sz="4800" dirty="0" smtClean="0"/>
              <a:t>культура</a:t>
            </a:r>
            <a:r>
              <a:rPr lang="en-US" sz="4800" dirty="0" smtClean="0"/>
              <a:t> </a:t>
            </a:r>
            <a:r>
              <a:rPr lang="ru-RU" sz="4800" dirty="0" smtClean="0"/>
              <a:t>–</a:t>
            </a:r>
            <a:r>
              <a:rPr lang="en-US" sz="4800" dirty="0" smtClean="0"/>
              <a:t> </a:t>
            </a:r>
            <a:r>
              <a:rPr lang="ru-RU" sz="4800" dirty="0" smtClean="0"/>
              <a:t>менталитет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</a:t>
            </a:r>
            <a:r>
              <a:rPr lang="ru-RU" sz="2400" dirty="0"/>
              <a:t>Гершунский Б.С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Философия </a:t>
            </a:r>
            <a:r>
              <a:rPr lang="ru-RU" sz="2400" dirty="0"/>
              <a:t>образования для </a:t>
            </a:r>
            <a:r>
              <a:rPr lang="ru-RU" sz="2400" dirty="0" smtClean="0"/>
              <a:t>ХХ</a:t>
            </a:r>
            <a:r>
              <a:rPr lang="en-US" sz="2400" dirty="0" smtClean="0"/>
              <a:t>I</a:t>
            </a:r>
            <a:r>
              <a:rPr lang="ru-RU" sz="2400" dirty="0" smtClean="0"/>
              <a:t> века </a:t>
            </a:r>
            <a:r>
              <a:rPr lang="ru-RU" sz="2400" dirty="0"/>
              <a:t>(В поисках практико-ориентированных образовательных компетенций</a:t>
            </a:r>
            <a:r>
              <a:rPr lang="ru-RU" sz="2400" dirty="0" smtClean="0"/>
              <a:t>). – М.: Изд-во </a:t>
            </a:r>
            <a:r>
              <a:rPr lang="ru-RU" sz="2400" dirty="0"/>
              <a:t>«Совершенство</a:t>
            </a:r>
            <a:r>
              <a:rPr lang="ru-RU" sz="2400" dirty="0" smtClean="0"/>
              <a:t>», 1998. – </a:t>
            </a:r>
            <a:r>
              <a:rPr lang="ru-RU" sz="2400" dirty="0" smtClean="0"/>
              <a:t>с. 70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82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Терминологический глоссарий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6230" y="1711766"/>
            <a:ext cx="8976576" cy="1456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Глоссарий </a:t>
            </a:r>
            <a:r>
              <a:rPr lang="ru-RU" dirty="0"/>
              <a:t>по проблеме чтения </a:t>
            </a:r>
            <a:r>
              <a:rPr lang="ru-RU" dirty="0" smtClean="0"/>
              <a:t>// </a:t>
            </a:r>
            <a:r>
              <a:rPr lang="ru-RU" dirty="0"/>
              <a:t>Мелентьева Ю.П. </a:t>
            </a:r>
            <a:r>
              <a:rPr lang="ru-RU" dirty="0" smtClean="0"/>
              <a:t>О чтении (Размышления о теоретических аспектах чтения)</a:t>
            </a:r>
            <a:r>
              <a:rPr lang="ru-RU" dirty="0" smtClean="0"/>
              <a:t>. – М. : Канон+, 2014. – С. 168-183.</a:t>
            </a:r>
            <a:endParaRPr lang="ru-RU" dirty="0"/>
          </a:p>
        </p:txBody>
      </p:sp>
      <p:pic>
        <p:nvPicPr>
          <p:cNvPr id="2050" name="Picture 2" descr="Картинки по запросу Мелентьева Ю.П. о чтении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t="3151"/>
          <a:stretch/>
        </p:blipFill>
        <p:spPr bwMode="auto">
          <a:xfrm>
            <a:off x="528033" y="1558343"/>
            <a:ext cx="2193147" cy="3137895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88172" y="3749457"/>
            <a:ext cx="64823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Исследования чтения и грамотности в Психологическом институте за 100 лет: Хрестоматия/ Под ред. Н.Л</a:t>
            </a:r>
            <a:r>
              <a:rPr lang="ru-RU" sz="2800" dirty="0" smtClean="0"/>
              <a:t>. Карповой</a:t>
            </a:r>
            <a:r>
              <a:rPr lang="ru-RU" sz="2800" dirty="0"/>
              <a:t>, </a:t>
            </a:r>
            <a:r>
              <a:rPr lang="ru-RU" sz="2800" dirty="0" smtClean="0"/>
              <a:t>Г.Г. </a:t>
            </a:r>
            <a:r>
              <a:rPr lang="ru-RU" sz="2800" dirty="0" err="1" smtClean="0"/>
              <a:t>Граник</a:t>
            </a:r>
            <a:r>
              <a:rPr lang="ru-RU" sz="2800" dirty="0"/>
              <a:t>, М.К</a:t>
            </a:r>
            <a:r>
              <a:rPr lang="ru-RU" sz="2800" dirty="0" smtClean="0"/>
              <a:t>. </a:t>
            </a:r>
            <a:r>
              <a:rPr lang="ru-RU" sz="2800" dirty="0" err="1" smtClean="0"/>
              <a:t>Кабардова</a:t>
            </a:r>
            <a:r>
              <a:rPr lang="ru-RU" sz="2800" dirty="0"/>
              <a:t>. ПИ РАО. – М.: Русская школьная библиотечная ассоциация, 2013. – 432 с.</a:t>
            </a:r>
          </a:p>
        </p:txBody>
      </p:sp>
      <p:pic>
        <p:nvPicPr>
          <p:cNvPr id="2052" name="Picture 4" descr="Картинки по запросу Исследования чтения и грамотности в Психологическом институте за 100 л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174" y="3295546"/>
            <a:ext cx="2220258" cy="3240000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79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Заимствования из английского языка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1036121" cy="4351338"/>
          </a:xfrm>
        </p:spPr>
        <p:txBody>
          <a:bodyPr>
            <a:normAutofit/>
          </a:bodyPr>
          <a:lstStyle/>
          <a:p>
            <a:r>
              <a:rPr lang="ru-RU" sz="3600" dirty="0"/>
              <a:t>«сбор пожертвований» - </a:t>
            </a:r>
            <a:r>
              <a:rPr lang="en-US" sz="3600" dirty="0" smtClean="0"/>
              <a:t>fund</a:t>
            </a:r>
            <a:r>
              <a:rPr lang="ru-RU" sz="3600" dirty="0" smtClean="0"/>
              <a:t>-</a:t>
            </a:r>
            <a:r>
              <a:rPr lang="en-US" sz="3600" dirty="0"/>
              <a:t>raising</a:t>
            </a:r>
            <a:r>
              <a:rPr lang="ru-RU" sz="3600" dirty="0"/>
              <a:t> (</a:t>
            </a:r>
            <a:r>
              <a:rPr lang="ru-RU" sz="3600" dirty="0" err="1" smtClean="0"/>
              <a:t>фанд-р</a:t>
            </a:r>
            <a:r>
              <a:rPr lang="ru-RU" sz="3600" b="1" dirty="0" err="1" smtClean="0"/>
              <a:t>ей</a:t>
            </a:r>
            <a:r>
              <a:rPr lang="ru-RU" sz="3600" dirty="0" err="1" smtClean="0"/>
              <a:t>зинг</a:t>
            </a:r>
            <a:r>
              <a:rPr lang="ru-RU" sz="3600" dirty="0"/>
              <a:t>)</a:t>
            </a:r>
          </a:p>
          <a:p>
            <a:pPr marL="0" indent="0">
              <a:buNone/>
            </a:pPr>
            <a:endParaRPr lang="ru-RU" sz="3600" dirty="0"/>
          </a:p>
          <a:p>
            <a:r>
              <a:rPr lang="ru-RU" sz="3600" dirty="0"/>
              <a:t> «рассказ/пересказ историй» -  </a:t>
            </a:r>
            <a:r>
              <a:rPr lang="en-US" sz="3600" dirty="0"/>
              <a:t>story</a:t>
            </a:r>
            <a:r>
              <a:rPr lang="ru-RU" sz="3600" dirty="0"/>
              <a:t>-</a:t>
            </a:r>
            <a:r>
              <a:rPr lang="en-US" sz="3600" dirty="0"/>
              <a:t>telling</a:t>
            </a:r>
            <a:endParaRPr lang="ru-RU" sz="3600" dirty="0"/>
          </a:p>
          <a:p>
            <a:pPr marL="0" indent="0">
              <a:buNone/>
            </a:pPr>
            <a:endParaRPr lang="ru-RU" sz="3600" dirty="0"/>
          </a:p>
          <a:p>
            <a:r>
              <a:rPr lang="ru-RU" sz="3600" dirty="0"/>
              <a:t> «совместная работа, совместная деятельность» - </a:t>
            </a:r>
            <a:r>
              <a:rPr lang="en-US" sz="3600" dirty="0"/>
              <a:t>co</a:t>
            </a:r>
            <a:r>
              <a:rPr lang="ru-RU" sz="3600" dirty="0"/>
              <a:t>-</a:t>
            </a:r>
            <a:r>
              <a:rPr lang="en-US" sz="3600" dirty="0"/>
              <a:t>working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1599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970</Words>
  <Application>Microsoft Office PowerPoint</Application>
  <PresentationFormat>Произвольный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Чтение, грамотность, читательская компетентность: стратегия развития</vt:lpstr>
      <vt:lpstr>НАЦИОНАЛЬНАЯ ПРОГРАММА ПОДДЕРЖКИ И РАЗВИТИЯ ЧТЕНИЯ</vt:lpstr>
      <vt:lpstr>        ЧТЕНИЕ И LITERACY (ГРАМОТНОСТЬ)</vt:lpstr>
      <vt:lpstr>Грамотность чтения и читательская грамотность</vt:lpstr>
      <vt:lpstr>Информационная и медийная  грамотность</vt:lpstr>
      <vt:lpstr>Условия для становления и развития грамотного читателя  </vt:lpstr>
      <vt:lpstr>                    Терминология </vt:lpstr>
      <vt:lpstr>Терминологический глоссарий</vt:lpstr>
      <vt:lpstr>Заимствования из английского языка</vt:lpstr>
      <vt:lpstr>ТЕОРИИ ЧТЕНИЯ</vt:lpstr>
      <vt:lpstr>ОБЩАЯ ТЕОРИЯ ЧТЕНИЯ</vt:lpstr>
      <vt:lpstr>Презентация PowerPoint</vt:lpstr>
      <vt:lpstr>Инструментарий          Условия реализации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Чтение, грамотность, читательская компетентность: стратегия развития</dc:title>
  <dc:creator>Nataly Smetannilova</dc:creator>
  <cp:lastModifiedBy>Мария</cp:lastModifiedBy>
  <cp:revision>22</cp:revision>
  <dcterms:created xsi:type="dcterms:W3CDTF">2016-10-25T14:49:06Z</dcterms:created>
  <dcterms:modified xsi:type="dcterms:W3CDTF">2016-10-25T19:07:43Z</dcterms:modified>
</cp:coreProperties>
</file>