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7" r:id="rId5"/>
    <p:sldId id="268" r:id="rId6"/>
    <p:sldId id="269" r:id="rId7"/>
    <p:sldId id="264" r:id="rId8"/>
    <p:sldId id="265" r:id="rId9"/>
    <p:sldId id="259" r:id="rId10"/>
    <p:sldId id="266" r:id="rId11"/>
    <p:sldId id="267" r:id="rId12"/>
    <p:sldId id="26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C4506-7A3C-443F-BD28-3E193F4BEC3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53C7-75AD-40B1-972C-9BC2BD60B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C4506-7A3C-443F-BD28-3E193F4BEC3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53C7-75AD-40B1-972C-9BC2BD60B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C4506-7A3C-443F-BD28-3E193F4BEC3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53C7-75AD-40B1-972C-9BC2BD60B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C4506-7A3C-443F-BD28-3E193F4BEC3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53C7-75AD-40B1-972C-9BC2BD60B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C4506-7A3C-443F-BD28-3E193F4BEC3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53C7-75AD-40B1-972C-9BC2BD60B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C4506-7A3C-443F-BD28-3E193F4BEC3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53C7-75AD-40B1-972C-9BC2BD60B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C4506-7A3C-443F-BD28-3E193F4BEC3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53C7-75AD-40B1-972C-9BC2BD60B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C4506-7A3C-443F-BD28-3E193F4BEC3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53C7-75AD-40B1-972C-9BC2BD60B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C4506-7A3C-443F-BD28-3E193F4BEC3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53C7-75AD-40B1-972C-9BC2BD60B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C4506-7A3C-443F-BD28-3E193F4BEC3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53C7-75AD-40B1-972C-9BC2BD60B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C4506-7A3C-443F-BD28-3E193F4BEC3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53C7-75AD-40B1-972C-9BC2BD60B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C4506-7A3C-443F-BD28-3E193F4BEC3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D53C7-75AD-40B1-972C-9BC2BD60B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Ирина\ФОТО\Фоны\Для презентаций\56047cd56ebaa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12159" y="0"/>
            <a:ext cx="91196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571480"/>
            <a:ext cx="8358246" cy="3143271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Медийно-информационная грамотность </a:t>
            </a:r>
            <a:br>
              <a:rPr lang="ru-RU" sz="4800" b="1" dirty="0" smtClean="0"/>
            </a:br>
            <a:r>
              <a:rPr lang="ru-RU" sz="4800" b="1" dirty="0" smtClean="0"/>
              <a:t>в контексте детского чтения</a:t>
            </a:r>
            <a:br>
              <a:rPr lang="ru-RU" sz="4800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200" b="1" i="1" dirty="0" smtClean="0"/>
              <a:t>И.В. Жилавская</a:t>
            </a:r>
            <a:endParaRPr lang="ru-RU" sz="32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286256"/>
            <a:ext cx="7715304" cy="2181228"/>
          </a:xfrm>
        </p:spPr>
        <p:txBody>
          <a:bodyPr>
            <a:normAutofit fontScale="62500" lnSpcReduction="20000"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X </a:t>
            </a:r>
            <a:r>
              <a:rPr lang="ru-RU" sz="3600" b="1" dirty="0">
                <a:solidFill>
                  <a:schemeClr val="tx1"/>
                </a:solidFill>
              </a:rPr>
              <a:t>Юбилейная Всероссийская научно-практическая конференция</a:t>
            </a:r>
          </a:p>
          <a:p>
            <a:r>
              <a:rPr lang="ru-RU" sz="3600" b="1" dirty="0">
                <a:solidFill>
                  <a:schemeClr val="tx1"/>
                </a:solidFill>
              </a:rPr>
              <a:t>«Национальная программа поддержки и развития чтения: </a:t>
            </a:r>
          </a:p>
          <a:p>
            <a:r>
              <a:rPr lang="ru-RU" sz="3600" b="1" dirty="0">
                <a:solidFill>
                  <a:schemeClr val="tx1"/>
                </a:solidFill>
              </a:rPr>
              <a:t>проблемы и перспективы</a:t>
            </a:r>
            <a:r>
              <a:rPr lang="ru-RU" sz="3600" b="1" dirty="0" smtClean="0">
                <a:solidFill>
                  <a:schemeClr val="tx1"/>
                </a:solidFill>
              </a:rPr>
              <a:t>»</a:t>
            </a:r>
          </a:p>
          <a:p>
            <a:endParaRPr lang="ru-RU" sz="3600" b="1" dirty="0" smtClean="0">
              <a:solidFill>
                <a:schemeClr val="tx1"/>
              </a:solidFill>
            </a:endParaRPr>
          </a:p>
          <a:p>
            <a:r>
              <a:rPr lang="ru-RU" sz="2400" b="1" dirty="0" smtClean="0">
                <a:solidFill>
                  <a:schemeClr val="tx2"/>
                </a:solidFill>
              </a:rPr>
              <a:t> Москва Дом </a:t>
            </a:r>
            <a:r>
              <a:rPr lang="ru-RU" sz="2400" b="1" dirty="0">
                <a:solidFill>
                  <a:schemeClr val="tx2"/>
                </a:solidFill>
              </a:rPr>
              <a:t>Русского зарубежья имени А. Солженицына</a:t>
            </a:r>
          </a:p>
          <a:p>
            <a:r>
              <a:rPr lang="ru-RU" sz="2400" b="1" dirty="0">
                <a:solidFill>
                  <a:schemeClr val="tx2"/>
                </a:solidFill>
              </a:rPr>
              <a:t>27 октября 2016 г.</a:t>
            </a:r>
          </a:p>
          <a:p>
            <a:endParaRPr lang="ru-RU" sz="36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Ирина\ФОТО\Фоны\Для презентаций\56047cd56ebaa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12159" y="0"/>
            <a:ext cx="91196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МИГ для СМИ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Он знает, когда и  какая информация требуется и для чего, где и как ее можно получить. Он понимает,  кто  и  с  какими  целями  создал  и  распространяет  эту  информацию,  он  имеет  представление  о  ролях,  функциях  и  ответственности  СМИ,  институтов  памяти  и  других  поставщиков  информации. 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Ирина\ФОТО\Фоны\Для презентаций\56047cd56ebaa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12159" y="0"/>
            <a:ext cx="91196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МИГ для родителей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Он  может  анализировать  информацию,  сообщения,  представления  и  принципы,  транслируемые  медиа  и  другими производителями  контента,  определять  достоверность  получаемой  и  создаваемой информации по ряду общих, личных и контекстуальных критериев.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800" b="1" dirty="0" smtClean="0"/>
              <a:t>Интеллектуальный контекст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329642" cy="5286412"/>
          </a:xfrm>
        </p:spPr>
        <p:txBody>
          <a:bodyPr>
            <a:noAutofit/>
          </a:bodyPr>
          <a:lstStyle/>
          <a:p>
            <a:r>
              <a:rPr lang="ru-RU" sz="2400" b="1" dirty="0"/>
              <a:t>Толстой несколько раз переделывал </a:t>
            </a:r>
            <a:r>
              <a:rPr lang="ru-RU" sz="2400" b="1" dirty="0" smtClean="0"/>
              <a:t>«Войну </a:t>
            </a:r>
            <a:r>
              <a:rPr lang="ru-RU" sz="2400" b="1" dirty="0"/>
              <a:t>и </a:t>
            </a:r>
            <a:r>
              <a:rPr lang="ru-RU" sz="2400" b="1" dirty="0" smtClean="0"/>
              <a:t>мир», </a:t>
            </a:r>
            <a:r>
              <a:rPr lang="ru-RU" sz="2400" b="1" dirty="0"/>
              <a:t>чтобы нам было легче ее изучать. 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b="1" dirty="0" smtClean="0"/>
          </a:p>
          <a:p>
            <a:r>
              <a:rPr lang="ru-RU" sz="2400" b="1" dirty="0" smtClean="0"/>
              <a:t>«</a:t>
            </a:r>
            <a:r>
              <a:rPr lang="ru-RU" sz="2400" b="1" dirty="0"/>
              <a:t>Горе от ума» Фонвизина </a:t>
            </a:r>
            <a:r>
              <a:rPr lang="ru-RU" sz="2400" b="1" dirty="0" smtClean="0"/>
              <a:t>– произведение </a:t>
            </a:r>
            <a:r>
              <a:rPr lang="ru-RU" sz="2400" b="1" dirty="0"/>
              <a:t>о человеческой глупости и необразованности, и более глупого произведения трудно встретить. 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b="1" dirty="0" smtClean="0"/>
          </a:p>
          <a:p>
            <a:r>
              <a:rPr lang="ru-RU" sz="2400" b="1" dirty="0" smtClean="0"/>
              <a:t>Названием </a:t>
            </a:r>
            <a:r>
              <a:rPr lang="ru-RU" sz="2400" b="1" dirty="0"/>
              <a:t>своей поэмы Грибоедов сразу даёт понять читателю, что не надо умничать. </a:t>
            </a:r>
            <a:endParaRPr lang="ru-RU" sz="2400" b="1" dirty="0" smtClean="0"/>
          </a:p>
          <a:p>
            <a:endParaRPr lang="ru-RU" sz="2400" b="1" dirty="0" smtClean="0"/>
          </a:p>
          <a:p>
            <a:r>
              <a:rPr lang="ru-RU" sz="2400" b="1" dirty="0" smtClean="0"/>
              <a:t>В </a:t>
            </a:r>
            <a:r>
              <a:rPr lang="ru-RU" sz="2400" b="1" dirty="0"/>
              <a:t>произведении </a:t>
            </a:r>
            <a:r>
              <a:rPr lang="ru-RU" sz="2400" b="1" dirty="0" smtClean="0"/>
              <a:t>«Тарас </a:t>
            </a:r>
            <a:r>
              <a:rPr lang="ru-RU" sz="2400" b="1" dirty="0"/>
              <a:t>и </a:t>
            </a:r>
            <a:r>
              <a:rPr lang="ru-RU" sz="2400" b="1" dirty="0" err="1" smtClean="0"/>
              <a:t>Бульба</a:t>
            </a:r>
            <a:r>
              <a:rPr lang="ru-RU" sz="2400" b="1" dirty="0" smtClean="0"/>
              <a:t>» пьяный </a:t>
            </a:r>
            <a:r>
              <a:rPr lang="ru-RU" sz="2400" b="1" dirty="0"/>
              <a:t>казак в запачканных шароварах лежит посреди </a:t>
            </a:r>
            <a:r>
              <a:rPr lang="ru-RU" sz="2400" b="1" dirty="0" smtClean="0"/>
              <a:t>текста. </a:t>
            </a:r>
            <a:r>
              <a:rPr lang="ru-RU" sz="2400" b="1" dirty="0"/>
              <a:t>Вот он - портрет русского народа! 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Ирина\ФОТО\Фоны\Для презентаций\56047cd56eba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1" y="0"/>
            <a:ext cx="9144000" cy="68762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Ключевые проблемы детского чтения, с которыми столкнулась цивилизация в </a:t>
            </a:r>
            <a:r>
              <a:rPr lang="en-US" b="1" dirty="0" smtClean="0"/>
              <a:t>XXI </a:t>
            </a:r>
            <a:r>
              <a:rPr lang="ru-RU" b="1" dirty="0" smtClean="0"/>
              <a:t>веке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2214554"/>
            <a:ext cx="835824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800" b="1" dirty="0" smtClean="0"/>
              <a:t>Детское чтение утрачивает свое приоритетное значение</a:t>
            </a:r>
          </a:p>
          <a:p>
            <a:pPr>
              <a:buFont typeface="Wingdings" pitchFamily="2" charset="2"/>
              <a:buChar char="ü"/>
            </a:pPr>
            <a:r>
              <a:rPr lang="ru-RU" sz="2800" b="1" dirty="0" smtClean="0"/>
              <a:t>Появились более привлекательные для детей средства их культурного развития </a:t>
            </a:r>
          </a:p>
          <a:p>
            <a:pPr>
              <a:buFont typeface="Wingdings" pitchFamily="2" charset="2"/>
              <a:buChar char="ü"/>
            </a:pPr>
            <a:r>
              <a:rPr lang="ru-RU" sz="2800" b="1" dirty="0" smtClean="0"/>
              <a:t>Дети </a:t>
            </a:r>
            <a:r>
              <a:rPr lang="ru-RU" sz="2800" b="1" dirty="0"/>
              <a:t>становятся заложниками </a:t>
            </a:r>
            <a:r>
              <a:rPr lang="ru-RU" sz="2800" b="1" dirty="0" smtClean="0"/>
              <a:t>массовой, «</a:t>
            </a:r>
            <a:r>
              <a:rPr lang="ru-RU" sz="2800" b="1" dirty="0"/>
              <a:t>рыночной» </a:t>
            </a:r>
            <a:r>
              <a:rPr lang="ru-RU" sz="2800" b="1" dirty="0" smtClean="0"/>
              <a:t>литературы</a:t>
            </a:r>
          </a:p>
          <a:p>
            <a:pPr>
              <a:buFont typeface="Wingdings" pitchFamily="2" charset="2"/>
              <a:buChar char="ü"/>
            </a:pPr>
            <a:r>
              <a:rPr lang="ru-RU" sz="2800" b="1" dirty="0" smtClean="0"/>
              <a:t>Электронные средства информации бросают вызов  печатным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Два подхода к решению </a:t>
            </a:r>
            <a:r>
              <a:rPr lang="ru-RU" sz="4000" b="1" dirty="0" smtClean="0">
                <a:solidFill>
                  <a:schemeClr val="tx1"/>
                </a:solidFill>
              </a:rPr>
              <a:t>проблем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28596" y="1285860"/>
            <a:ext cx="4040188" cy="63976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Традиционалистский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397397"/>
          </a:xfrm>
        </p:spPr>
        <p:txBody>
          <a:bodyPr>
            <a:normAutofit/>
          </a:bodyPr>
          <a:lstStyle/>
          <a:p>
            <a:r>
              <a:rPr lang="ru-RU" b="1" dirty="0" smtClean="0"/>
              <a:t>Только письменная культура  способствует интеллектуальному развитию личности.</a:t>
            </a:r>
          </a:p>
          <a:p>
            <a:r>
              <a:rPr lang="ru-RU" b="1" dirty="0" smtClean="0"/>
              <a:t>Именно художественная литература формирует духовно развитую личность</a:t>
            </a:r>
          </a:p>
          <a:p>
            <a:r>
              <a:rPr lang="ru-RU" b="1" dirty="0" smtClean="0"/>
              <a:t>Необходимо вернуть детей к </a:t>
            </a:r>
            <a:r>
              <a:rPr lang="ru-RU" b="1" dirty="0" smtClean="0"/>
              <a:t>чтению</a:t>
            </a:r>
            <a:r>
              <a:rPr lang="en-US" b="1" dirty="0" smtClean="0"/>
              <a:t> </a:t>
            </a:r>
            <a:r>
              <a:rPr lang="ru-RU" b="1" dirty="0" smtClean="0"/>
              <a:t> литературы. 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3438" y="1285860"/>
            <a:ext cx="4041775" cy="63976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Технократический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3856065" cy="4397397"/>
          </a:xfrm>
        </p:spPr>
        <p:txBody>
          <a:bodyPr>
            <a:normAutofit/>
          </a:bodyPr>
          <a:lstStyle/>
          <a:p>
            <a:r>
              <a:rPr lang="ru-RU" b="1" dirty="0" smtClean="0"/>
              <a:t>Письменная </a:t>
            </a:r>
            <a:r>
              <a:rPr lang="ru-RU" b="1" dirty="0" smtClean="0"/>
              <a:t>культура уходит в прошлое.</a:t>
            </a:r>
          </a:p>
          <a:p>
            <a:r>
              <a:rPr lang="ru-RU" b="1" dirty="0" smtClean="0"/>
              <a:t>Информация  может  доставляться ребенку любыми </a:t>
            </a:r>
            <a:r>
              <a:rPr lang="ru-RU" b="1" dirty="0" smtClean="0"/>
              <a:t>каналами. </a:t>
            </a:r>
            <a:endParaRPr lang="ru-RU" b="1" dirty="0" smtClean="0"/>
          </a:p>
          <a:p>
            <a:r>
              <a:rPr lang="ru-RU" b="1" smtClean="0"/>
              <a:t>Детское </a:t>
            </a:r>
            <a:r>
              <a:rPr lang="ru-RU" b="1" smtClean="0"/>
              <a:t>чтение, </a:t>
            </a:r>
            <a:r>
              <a:rPr lang="ru-RU" b="1" dirty="0" smtClean="0"/>
              <a:t>читательская грамотность – это  часть функциональной грамотность, ее и надо развивать.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Ирина\ФОТО\Фоны\Для презентаций\56047cd56eba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1" y="0"/>
            <a:ext cx="9144000" cy="68762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58246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Пока эксперты спорят…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28662" y="1500174"/>
            <a:ext cx="7572396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По данным Фонда «Общественное мнение», с </a:t>
            </a:r>
            <a:r>
              <a:rPr lang="ru-RU" sz="3200" b="1" dirty="0"/>
              <a:t>1991 года </a:t>
            </a:r>
            <a:r>
              <a:rPr lang="ru-RU" sz="3200" b="1" dirty="0" smtClean="0"/>
              <a:t>в России доля </a:t>
            </a:r>
            <a:r>
              <a:rPr lang="ru-RU" sz="3200" b="1" dirty="0"/>
              <a:t>систематически читающей молодежи снизилась с 48% до 28%. </a:t>
            </a:r>
            <a:endParaRPr lang="ru-RU" sz="3200" b="1" dirty="0" smtClean="0"/>
          </a:p>
          <a:p>
            <a:r>
              <a:rPr lang="ru-RU" sz="3200" b="1" dirty="0" smtClean="0"/>
              <a:t>В </a:t>
            </a:r>
            <a:r>
              <a:rPr lang="ru-RU" sz="3200" b="1" dirty="0"/>
              <a:t>1970-е годы регулярно детям читали </a:t>
            </a:r>
            <a:r>
              <a:rPr lang="ru-RU" sz="3200" b="1" dirty="0" smtClean="0"/>
              <a:t>     в </a:t>
            </a:r>
            <a:r>
              <a:rPr lang="ru-RU" sz="3200" b="1" dirty="0"/>
              <a:t>80% семей, сегодня  только в 7%. </a:t>
            </a:r>
            <a:endParaRPr lang="ru-RU" sz="3200" b="1" dirty="0" smtClean="0"/>
          </a:p>
          <a:p>
            <a:r>
              <a:rPr lang="ru-RU" sz="3200" b="1" dirty="0" smtClean="0"/>
              <a:t>Всего </a:t>
            </a:r>
            <a:r>
              <a:rPr lang="ru-RU" sz="3200" b="1" dirty="0"/>
              <a:t>9% опрошенных брали книги </a:t>
            </a:r>
            <a:r>
              <a:rPr lang="ru-RU" sz="3200" b="1" dirty="0" smtClean="0"/>
              <a:t>              в </a:t>
            </a:r>
            <a:r>
              <a:rPr lang="ru-RU" sz="3200" b="1" dirty="0"/>
              <a:t>публичных библиотеках. </a:t>
            </a:r>
          </a:p>
          <a:p>
            <a:r>
              <a:rPr lang="ru-RU" sz="3200" b="1" dirty="0" smtClean="0"/>
              <a:t>37</a:t>
            </a:r>
            <a:r>
              <a:rPr lang="ru-RU" sz="3200" b="1" dirty="0"/>
              <a:t>% россиян вообще не читают никаких книг. 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Ирина\ФОТО\Фоны\Для презентаций\56047cd56ebaa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/>
              <a:t>В чем проблема? 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/>
          <a:lstStyle/>
          <a:p>
            <a:r>
              <a:rPr lang="ru-RU" b="1" dirty="0" smtClean="0"/>
              <a:t>Не управляет процессом государство</a:t>
            </a:r>
          </a:p>
          <a:p>
            <a:r>
              <a:rPr lang="ru-RU" b="1" dirty="0" smtClean="0"/>
              <a:t>Плохо работает система образования</a:t>
            </a:r>
          </a:p>
          <a:p>
            <a:r>
              <a:rPr lang="ru-RU" b="1" dirty="0" smtClean="0"/>
              <a:t>Не занимаются чтением детей родители</a:t>
            </a:r>
          </a:p>
          <a:p>
            <a:r>
              <a:rPr lang="ru-RU" b="1" dirty="0" smtClean="0"/>
              <a:t>Не поддерживают идею чтения СМИ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Ирина\ФОТО\Фоны\Для презентаций\56047cd56ebaa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12159" y="0"/>
            <a:ext cx="9119681" cy="6858000"/>
          </a:xfrm>
          <a:prstGeom prst="rect">
            <a:avLst/>
          </a:prstGeom>
          <a:noFill/>
        </p:spPr>
      </p:pic>
      <p:sp>
        <p:nvSpPr>
          <p:cNvPr id="4301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Медийно-информационное </a:t>
            </a:r>
            <a:b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мировоззрение</a:t>
            </a:r>
          </a:p>
        </p:txBody>
      </p:sp>
      <p:sp>
        <p:nvSpPr>
          <p:cNvPr id="43011" name="Содержимое 2"/>
          <p:cNvSpPr>
            <a:spLocks noGrp="1"/>
          </p:cNvSpPr>
          <p:nvPr>
            <p:ph idx="4294967295"/>
          </p:nvPr>
        </p:nvSpPr>
        <p:spPr>
          <a:xfrm>
            <a:off x="571500" y="1857364"/>
            <a:ext cx="8143875" cy="471490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3600" b="1" dirty="0" smtClean="0"/>
              <a:t>Идея свободы и ответственности</a:t>
            </a:r>
          </a:p>
          <a:p>
            <a:pPr eaLnBrk="1" hangingPunct="1">
              <a:lnSpc>
                <a:spcPct val="80000"/>
              </a:lnSpc>
            </a:pPr>
            <a:r>
              <a:rPr lang="ru-RU" sz="3600" b="1" dirty="0" smtClean="0"/>
              <a:t>Разнообразие</a:t>
            </a:r>
            <a:r>
              <a:rPr lang="en-US" sz="3600" b="1" dirty="0" smtClean="0"/>
              <a:t> </a:t>
            </a:r>
            <a:r>
              <a:rPr lang="ru-RU" sz="3600" b="1" dirty="0" smtClean="0"/>
              <a:t>и изменчивость</a:t>
            </a:r>
          </a:p>
          <a:p>
            <a:pPr eaLnBrk="1" hangingPunct="1">
              <a:lnSpc>
                <a:spcPct val="80000"/>
              </a:lnSpc>
            </a:pPr>
            <a:r>
              <a:rPr lang="ru-RU" sz="3600" b="1" dirty="0" smtClean="0"/>
              <a:t>Вариативность и открытость</a:t>
            </a:r>
          </a:p>
          <a:p>
            <a:pPr eaLnBrk="1" hangingPunct="1">
              <a:lnSpc>
                <a:spcPct val="80000"/>
              </a:lnSpc>
            </a:pPr>
            <a:r>
              <a:rPr lang="ru-RU" sz="3600" b="1" dirty="0" smtClean="0"/>
              <a:t>Взаимодействие как партнерство</a:t>
            </a:r>
          </a:p>
          <a:p>
            <a:pPr eaLnBrk="1" hangingPunct="1">
              <a:lnSpc>
                <a:spcPct val="80000"/>
              </a:lnSpc>
            </a:pPr>
            <a:r>
              <a:rPr lang="ru-RU" sz="3600" b="1" dirty="0" smtClean="0"/>
              <a:t>Признание индивидуальности и социальная солидарность </a:t>
            </a:r>
          </a:p>
          <a:p>
            <a:pPr eaLnBrk="1" hangingPunct="1">
              <a:lnSpc>
                <a:spcPct val="80000"/>
              </a:lnSpc>
            </a:pPr>
            <a:r>
              <a:rPr lang="ru-RU" sz="3600" b="1" dirty="0" smtClean="0"/>
              <a:t>Сочетание традиции и новаторства</a:t>
            </a:r>
          </a:p>
          <a:p>
            <a:pPr eaLnBrk="1" hangingPunct="1">
              <a:lnSpc>
                <a:spcPct val="80000"/>
              </a:lnSpc>
            </a:pPr>
            <a:r>
              <a:rPr lang="ru-RU" sz="3600" b="1" dirty="0" smtClean="0"/>
              <a:t>Самореализация и развитие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Ирина\ФОТО\Фоны\Для презентаций\56047cd56ebaa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МИГ для представителей власти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Медиа-  и  информационная  грамотность  является  необходимым  условием  для устойчивого развития открытых, плюралистических, инклюзивных обществ знания, а также институтов гражданского общества, организаций, сообществ и отдельных лиц.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Ирина\ФОТО\Фоны\Для презентаций\56047cd56ebaa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МИГ для системы образования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Медиа-  и  информационная  грамотность  –  это  совокупность  знаний,  установок,  умений  и  навыков,  которые  позволяют  получать  доступ  к  информации  и  знаниям, анализировать,  оценивать,  использовать,  создавать  и  распространять  их  с максимальной  продуктивностью  в  соответствии  с  законодательными  и  этическими  нормами  и  с  соблюдением  прав  человека.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 descr="C:\Ирина\ФОТО\Фоны\Для презентаций\56047cd56ebaa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12159" y="0"/>
            <a:ext cx="91196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МИГ для общества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Медиа-  и  информационно  грамотный   человек может использовать различные средства, источники и каналы информации  в личной, профессиональной и общественной жизнедеятельности.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430</Words>
  <Application>Microsoft Office PowerPoint</Application>
  <PresentationFormat>Экран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Медийно-информационная грамотность  в контексте детского чтения  И.В. Жилавская</vt:lpstr>
      <vt:lpstr>Ключевые проблемы детского чтения, с которыми столкнулась цивилизация в XXI веке</vt:lpstr>
      <vt:lpstr>Два подхода к решению проблем</vt:lpstr>
      <vt:lpstr>Пока эксперты спорят…</vt:lpstr>
      <vt:lpstr>В чем проблема? </vt:lpstr>
      <vt:lpstr>Медийно-информационное  мировоззрение</vt:lpstr>
      <vt:lpstr>МИГ для представителей власти</vt:lpstr>
      <vt:lpstr>МИГ для системы образования</vt:lpstr>
      <vt:lpstr>МИГ для общества</vt:lpstr>
      <vt:lpstr>МИГ для СМИ</vt:lpstr>
      <vt:lpstr>МИГ для родителей</vt:lpstr>
      <vt:lpstr>Интеллектуальный контекст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Медийно-информационная грамотность  в контексте детского чтения  И.В. Жилавская</dc:title>
  <dc:creator>Uzer</dc:creator>
  <cp:lastModifiedBy>Uzer</cp:lastModifiedBy>
  <cp:revision>38</cp:revision>
  <dcterms:created xsi:type="dcterms:W3CDTF">2016-10-26T13:32:32Z</dcterms:created>
  <dcterms:modified xsi:type="dcterms:W3CDTF">2016-10-27T04:08:15Z</dcterms:modified>
</cp:coreProperties>
</file>