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9"/>
  </p:notesMasterIdLst>
  <p:handoutMasterIdLst>
    <p:handoutMasterId r:id="rId20"/>
  </p:handoutMasterIdLst>
  <p:sldIdLst>
    <p:sldId id="256" r:id="rId2"/>
    <p:sldId id="416" r:id="rId3"/>
    <p:sldId id="422" r:id="rId4"/>
    <p:sldId id="415" r:id="rId5"/>
    <p:sldId id="376" r:id="rId6"/>
    <p:sldId id="391" r:id="rId7"/>
    <p:sldId id="396" r:id="rId8"/>
    <p:sldId id="386" r:id="rId9"/>
    <p:sldId id="392" r:id="rId10"/>
    <p:sldId id="398" r:id="rId11"/>
    <p:sldId id="408" r:id="rId12"/>
    <p:sldId id="409" r:id="rId13"/>
    <p:sldId id="410" r:id="rId14"/>
    <p:sldId id="411" r:id="rId15"/>
    <p:sldId id="412" r:id="rId16"/>
    <p:sldId id="423" r:id="rId17"/>
    <p:sldId id="41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0000FF"/>
    <a:srgbClr val="99CCFF"/>
    <a:srgbClr val="CC66FF"/>
    <a:srgbClr val="FEF0E2"/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8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25360-64AD-497E-B9AF-280D2E9C75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169F9D-7B55-4475-8D1E-AFB9FC0A0C35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Комплексный и системный  подход  к решению проблем поддержки чтени</a:t>
          </a:r>
          <a:r>
            <a:rPr lang="ru-RU" sz="1800" dirty="0" smtClean="0"/>
            <a:t>я</a:t>
          </a:r>
          <a:endParaRPr lang="ru-RU" sz="1800" dirty="0"/>
        </a:p>
      </dgm:t>
    </dgm:pt>
    <dgm:pt modelId="{BC7C0992-C6E9-4632-97F3-1F281E3E9808}" type="parTrans" cxnId="{AE998806-1698-4F47-B646-C8E6F7D629D4}">
      <dgm:prSet/>
      <dgm:spPr/>
      <dgm:t>
        <a:bodyPr/>
        <a:lstStyle/>
        <a:p>
          <a:endParaRPr lang="ru-RU"/>
        </a:p>
      </dgm:t>
    </dgm:pt>
    <dgm:pt modelId="{3BD51D90-4FA9-48C5-8016-70C47C6BB538}" type="sibTrans" cxnId="{AE998806-1698-4F47-B646-C8E6F7D629D4}">
      <dgm:prSet/>
      <dgm:spPr/>
      <dgm:t>
        <a:bodyPr/>
        <a:lstStyle/>
        <a:p>
          <a:endParaRPr lang="ru-RU"/>
        </a:p>
      </dgm:t>
    </dgm:pt>
    <dgm:pt modelId="{0729B09C-22F9-4228-8004-414B14CE798F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Дифференцированный подход к детям и подросткам с разным уровнем ЧК</a:t>
          </a:r>
          <a:endParaRPr lang="ru-RU" sz="1800" dirty="0">
            <a:solidFill>
              <a:schemeClr val="tx1"/>
            </a:solidFill>
          </a:endParaRPr>
        </a:p>
      </dgm:t>
    </dgm:pt>
    <dgm:pt modelId="{AF416617-DB3D-495F-9B74-C3353A63407E}" type="parTrans" cxnId="{550BA414-051A-4AA9-9355-0602C1AC4011}">
      <dgm:prSet/>
      <dgm:spPr/>
      <dgm:t>
        <a:bodyPr/>
        <a:lstStyle/>
        <a:p>
          <a:endParaRPr lang="ru-RU"/>
        </a:p>
      </dgm:t>
    </dgm:pt>
    <dgm:pt modelId="{1AD73331-D54C-4A33-9D49-723BD3E0DAAE}" type="sibTrans" cxnId="{550BA414-051A-4AA9-9355-0602C1AC4011}">
      <dgm:prSet/>
      <dgm:spPr/>
      <dgm:t>
        <a:bodyPr/>
        <a:lstStyle/>
        <a:p>
          <a:endParaRPr lang="ru-RU"/>
        </a:p>
      </dgm:t>
    </dgm:pt>
    <dgm:pt modelId="{5BB70566-7E8E-44BD-B15B-0AF78161C069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Внимание ко всем возрастным этапам читательского становления, начиная с раннего возраста   </a:t>
          </a:r>
          <a:endParaRPr lang="ru-RU" dirty="0">
            <a:solidFill>
              <a:schemeClr val="tx1"/>
            </a:solidFill>
          </a:endParaRPr>
        </a:p>
      </dgm:t>
    </dgm:pt>
    <dgm:pt modelId="{0BAFB27E-D961-4946-B826-21F8311DD64A}" type="parTrans" cxnId="{DCEEB8EC-4B05-4E35-98B1-97A61F8520B5}">
      <dgm:prSet/>
      <dgm:spPr/>
      <dgm:t>
        <a:bodyPr/>
        <a:lstStyle/>
        <a:p>
          <a:endParaRPr lang="ru-RU"/>
        </a:p>
      </dgm:t>
    </dgm:pt>
    <dgm:pt modelId="{9BDA0CFA-2B27-45FB-8318-34FAB1107DB0}" type="sibTrans" cxnId="{DCEEB8EC-4B05-4E35-98B1-97A61F8520B5}">
      <dgm:prSet/>
      <dgm:spPr/>
      <dgm:t>
        <a:bodyPr/>
        <a:lstStyle/>
        <a:p>
          <a:endParaRPr lang="ru-RU"/>
        </a:p>
      </dgm:t>
    </dgm:pt>
    <dgm:pt modelId="{CD7B66CA-BD69-4210-9873-CAB5575B0614}" type="pres">
      <dgm:prSet presAssocID="{C6225360-64AD-497E-B9AF-280D2E9C75B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968CB7-9951-42FA-868D-26EBCD4476B1}" type="pres">
      <dgm:prSet presAssocID="{C6225360-64AD-497E-B9AF-280D2E9C75B2}" presName="arrow" presStyleLbl="bgShp" presStyleIdx="0" presStyleCnt="1"/>
      <dgm:spPr/>
    </dgm:pt>
    <dgm:pt modelId="{14DC1D06-2F1A-44BC-BD64-757A61D412E8}" type="pres">
      <dgm:prSet presAssocID="{C6225360-64AD-497E-B9AF-280D2E9C75B2}" presName="linearProcess" presStyleCnt="0"/>
      <dgm:spPr/>
    </dgm:pt>
    <dgm:pt modelId="{1B9D55CF-628D-4AE3-B87E-985C5049A4B5}" type="pres">
      <dgm:prSet presAssocID="{04169F9D-7B55-4475-8D1E-AFB9FC0A0C3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4E93B-1024-4EAD-B702-E128B740F945}" type="pres">
      <dgm:prSet presAssocID="{3BD51D90-4FA9-48C5-8016-70C47C6BB538}" presName="sibTrans" presStyleCnt="0"/>
      <dgm:spPr/>
    </dgm:pt>
    <dgm:pt modelId="{89CF9618-C9BC-4E7D-A37D-9B0CB9BC88AA}" type="pres">
      <dgm:prSet presAssocID="{0729B09C-22F9-4228-8004-414B14CE798F}" presName="textNode" presStyleLbl="node1" presStyleIdx="1" presStyleCnt="3" custLinFactNeighborX="6989" custLinFactNeighborY="-1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C4E08-35E6-4DEA-8339-C4B1D0F81A05}" type="pres">
      <dgm:prSet presAssocID="{1AD73331-D54C-4A33-9D49-723BD3E0DAAE}" presName="sibTrans" presStyleCnt="0"/>
      <dgm:spPr/>
    </dgm:pt>
    <dgm:pt modelId="{5DE6854B-768F-4532-91CB-524D290E70FD}" type="pres">
      <dgm:prSet presAssocID="{5BB70566-7E8E-44BD-B15B-0AF78161C06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D7DEA0-0C97-406F-BD00-BDB75C7AD428}" type="presOf" srcId="{C6225360-64AD-497E-B9AF-280D2E9C75B2}" destId="{CD7B66CA-BD69-4210-9873-CAB5575B0614}" srcOrd="0" destOrd="0" presId="urn:microsoft.com/office/officeart/2005/8/layout/hProcess9"/>
    <dgm:cxn modelId="{AE998806-1698-4F47-B646-C8E6F7D629D4}" srcId="{C6225360-64AD-497E-B9AF-280D2E9C75B2}" destId="{04169F9D-7B55-4475-8D1E-AFB9FC0A0C35}" srcOrd="0" destOrd="0" parTransId="{BC7C0992-C6E9-4632-97F3-1F281E3E9808}" sibTransId="{3BD51D90-4FA9-48C5-8016-70C47C6BB538}"/>
    <dgm:cxn modelId="{550BA414-051A-4AA9-9355-0602C1AC4011}" srcId="{C6225360-64AD-497E-B9AF-280D2E9C75B2}" destId="{0729B09C-22F9-4228-8004-414B14CE798F}" srcOrd="1" destOrd="0" parTransId="{AF416617-DB3D-495F-9B74-C3353A63407E}" sibTransId="{1AD73331-D54C-4A33-9D49-723BD3E0DAAE}"/>
    <dgm:cxn modelId="{DCEEB8EC-4B05-4E35-98B1-97A61F8520B5}" srcId="{C6225360-64AD-497E-B9AF-280D2E9C75B2}" destId="{5BB70566-7E8E-44BD-B15B-0AF78161C069}" srcOrd="2" destOrd="0" parTransId="{0BAFB27E-D961-4946-B826-21F8311DD64A}" sibTransId="{9BDA0CFA-2B27-45FB-8318-34FAB1107DB0}"/>
    <dgm:cxn modelId="{E6F9D36F-BC1F-45D6-97E1-A8014C56D4FA}" type="presOf" srcId="{04169F9D-7B55-4475-8D1E-AFB9FC0A0C35}" destId="{1B9D55CF-628D-4AE3-B87E-985C5049A4B5}" srcOrd="0" destOrd="0" presId="urn:microsoft.com/office/officeart/2005/8/layout/hProcess9"/>
    <dgm:cxn modelId="{1BF68289-75AB-4D98-8ACF-3C991100C480}" type="presOf" srcId="{0729B09C-22F9-4228-8004-414B14CE798F}" destId="{89CF9618-C9BC-4E7D-A37D-9B0CB9BC88AA}" srcOrd="0" destOrd="0" presId="urn:microsoft.com/office/officeart/2005/8/layout/hProcess9"/>
    <dgm:cxn modelId="{3CA0788E-14E2-49C5-84EA-8DE8477A4E58}" type="presOf" srcId="{5BB70566-7E8E-44BD-B15B-0AF78161C069}" destId="{5DE6854B-768F-4532-91CB-524D290E70FD}" srcOrd="0" destOrd="0" presId="urn:microsoft.com/office/officeart/2005/8/layout/hProcess9"/>
    <dgm:cxn modelId="{61AB93B8-B197-4DB1-A1E2-D93CC46FD818}" type="presParOf" srcId="{CD7B66CA-BD69-4210-9873-CAB5575B0614}" destId="{57968CB7-9951-42FA-868D-26EBCD4476B1}" srcOrd="0" destOrd="0" presId="urn:microsoft.com/office/officeart/2005/8/layout/hProcess9"/>
    <dgm:cxn modelId="{CE501D99-8CE9-4A91-A997-67FDAAE2A522}" type="presParOf" srcId="{CD7B66CA-BD69-4210-9873-CAB5575B0614}" destId="{14DC1D06-2F1A-44BC-BD64-757A61D412E8}" srcOrd="1" destOrd="0" presId="urn:microsoft.com/office/officeart/2005/8/layout/hProcess9"/>
    <dgm:cxn modelId="{2F3876C8-2C94-4739-B2BE-ACC7BDF0FFE6}" type="presParOf" srcId="{14DC1D06-2F1A-44BC-BD64-757A61D412E8}" destId="{1B9D55CF-628D-4AE3-B87E-985C5049A4B5}" srcOrd="0" destOrd="0" presId="urn:microsoft.com/office/officeart/2005/8/layout/hProcess9"/>
    <dgm:cxn modelId="{5CFF8DF2-60A2-4989-A94E-78F4B1B46FFC}" type="presParOf" srcId="{14DC1D06-2F1A-44BC-BD64-757A61D412E8}" destId="{44B4E93B-1024-4EAD-B702-E128B740F945}" srcOrd="1" destOrd="0" presId="urn:microsoft.com/office/officeart/2005/8/layout/hProcess9"/>
    <dgm:cxn modelId="{29A4679E-1158-46AA-96BE-5B3A8041CE27}" type="presParOf" srcId="{14DC1D06-2F1A-44BC-BD64-757A61D412E8}" destId="{89CF9618-C9BC-4E7D-A37D-9B0CB9BC88AA}" srcOrd="2" destOrd="0" presId="urn:microsoft.com/office/officeart/2005/8/layout/hProcess9"/>
    <dgm:cxn modelId="{52485797-1573-45D2-912F-79B092471AE4}" type="presParOf" srcId="{14DC1D06-2F1A-44BC-BD64-757A61D412E8}" destId="{44FC4E08-35E6-4DEA-8339-C4B1D0F81A05}" srcOrd="3" destOrd="0" presId="urn:microsoft.com/office/officeart/2005/8/layout/hProcess9"/>
    <dgm:cxn modelId="{B675016B-049B-40CD-B2E9-BD63D9F8E12D}" type="presParOf" srcId="{14DC1D06-2F1A-44BC-BD64-757A61D412E8}" destId="{5DE6854B-768F-4532-91CB-524D290E70F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2F151-566B-437A-9B90-7F5A8BF2AC4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22B414-FFC7-46BE-83F4-106208EF7D0F}">
      <dgm:prSet/>
      <dgm:spPr/>
      <dgm:t>
        <a:bodyPr/>
        <a:lstStyle/>
        <a:p>
          <a:pPr rtl="0"/>
          <a:r>
            <a:rPr lang="ru-RU" dirty="0" smtClean="0"/>
            <a:t>Представления об условиях </a:t>
          </a:r>
          <a:endParaRPr lang="ru-RU" dirty="0"/>
        </a:p>
      </dgm:t>
    </dgm:pt>
    <dgm:pt modelId="{F5F20F92-E3BF-4222-AE7E-6E66E96FD1B5}" type="parTrans" cxnId="{EDB191CC-6C3F-40F6-B251-10ECD3BF3165}">
      <dgm:prSet/>
      <dgm:spPr/>
      <dgm:t>
        <a:bodyPr/>
        <a:lstStyle/>
        <a:p>
          <a:endParaRPr lang="ru-RU"/>
        </a:p>
      </dgm:t>
    </dgm:pt>
    <dgm:pt modelId="{7C4B9166-C89D-41BC-96B5-9C3C8050730B}" type="sibTrans" cxnId="{EDB191CC-6C3F-40F6-B251-10ECD3BF3165}">
      <dgm:prSet/>
      <dgm:spPr/>
      <dgm:t>
        <a:bodyPr/>
        <a:lstStyle/>
        <a:p>
          <a:endParaRPr lang="ru-RU"/>
        </a:p>
      </dgm:t>
    </dgm:pt>
    <dgm:pt modelId="{BFEA1593-72FB-47FE-841D-CAA1B30E2692}">
      <dgm:prSet/>
      <dgm:spPr/>
      <dgm:t>
        <a:bodyPr/>
        <a:lstStyle/>
        <a:p>
          <a:pPr rtl="0"/>
          <a:r>
            <a:rPr lang="ru-RU" dirty="0" smtClean="0"/>
            <a:t>Представления об особенностях</a:t>
          </a:r>
          <a:endParaRPr lang="ru-RU" dirty="0"/>
        </a:p>
      </dgm:t>
    </dgm:pt>
    <dgm:pt modelId="{B346690D-A42F-459B-A84D-3738421DD196}" type="parTrans" cxnId="{96171764-9527-43D5-BF73-8D74250D4D01}">
      <dgm:prSet/>
      <dgm:spPr/>
      <dgm:t>
        <a:bodyPr/>
        <a:lstStyle/>
        <a:p>
          <a:endParaRPr lang="ru-RU"/>
        </a:p>
      </dgm:t>
    </dgm:pt>
    <dgm:pt modelId="{23040A7F-B708-4833-8600-1206C8449441}" type="sibTrans" cxnId="{96171764-9527-43D5-BF73-8D74250D4D01}">
      <dgm:prSet/>
      <dgm:spPr/>
      <dgm:t>
        <a:bodyPr/>
        <a:lstStyle/>
        <a:p>
          <a:endParaRPr lang="ru-RU"/>
        </a:p>
      </dgm:t>
    </dgm:pt>
    <dgm:pt modelId="{64E8A331-9EDD-4F52-A917-6F3E91392C65}">
      <dgm:prSet/>
      <dgm:spPr/>
      <dgm:t>
        <a:bodyPr/>
        <a:lstStyle/>
        <a:p>
          <a:pPr rtl="0"/>
          <a:r>
            <a:rPr lang="ru-RU" dirty="0" smtClean="0"/>
            <a:t>Классификация </a:t>
          </a:r>
          <a:endParaRPr lang="ru-RU" dirty="0"/>
        </a:p>
      </dgm:t>
    </dgm:pt>
    <dgm:pt modelId="{1D88FEFC-72AB-4A84-AB44-69EFFDDF3669}" type="parTrans" cxnId="{5A02E99C-CF6B-4763-AAB2-7EDB0DCD76D6}">
      <dgm:prSet/>
      <dgm:spPr/>
      <dgm:t>
        <a:bodyPr/>
        <a:lstStyle/>
        <a:p>
          <a:endParaRPr lang="ru-RU"/>
        </a:p>
      </dgm:t>
    </dgm:pt>
    <dgm:pt modelId="{D7C0E3F3-2A94-4E99-ABE1-45E474524FA3}" type="sibTrans" cxnId="{5A02E99C-CF6B-4763-AAB2-7EDB0DCD76D6}">
      <dgm:prSet/>
      <dgm:spPr/>
      <dgm:t>
        <a:bodyPr/>
        <a:lstStyle/>
        <a:p>
          <a:endParaRPr lang="ru-RU"/>
        </a:p>
      </dgm:t>
    </dgm:pt>
    <dgm:pt modelId="{59E947A2-58BE-47EA-BC22-984DC75079D3}">
      <dgm:prSet/>
      <dgm:spPr/>
      <dgm:t>
        <a:bodyPr/>
        <a:lstStyle/>
        <a:p>
          <a:pPr rtl="0"/>
          <a:r>
            <a:rPr lang="ru-RU" dirty="0" smtClean="0"/>
            <a:t>Представления о возможностях</a:t>
          </a:r>
          <a:endParaRPr lang="ru-RU" dirty="0"/>
        </a:p>
      </dgm:t>
    </dgm:pt>
    <dgm:pt modelId="{74FD254C-AB37-4E40-9EB8-E3807C7345FF}" type="parTrans" cxnId="{7521FAFF-5747-4A13-B3F5-1DAA8CC08CA2}">
      <dgm:prSet/>
      <dgm:spPr/>
      <dgm:t>
        <a:bodyPr/>
        <a:lstStyle/>
        <a:p>
          <a:endParaRPr lang="ru-RU"/>
        </a:p>
      </dgm:t>
    </dgm:pt>
    <dgm:pt modelId="{BE60CCAD-276D-4D82-BB2F-8036C8FA36AC}" type="sibTrans" cxnId="{7521FAFF-5747-4A13-B3F5-1DAA8CC08CA2}">
      <dgm:prSet/>
      <dgm:spPr/>
      <dgm:t>
        <a:bodyPr/>
        <a:lstStyle/>
        <a:p>
          <a:endParaRPr lang="ru-RU"/>
        </a:p>
      </dgm:t>
    </dgm:pt>
    <dgm:pt modelId="{4FCBFC6C-D68C-46E2-A9A7-A0AF55DF3EBE}" type="pres">
      <dgm:prSet presAssocID="{5362F151-566B-437A-9B90-7F5A8BF2AC4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2E4BD22-8E7A-417A-BE14-3D5F0AE78EED}" type="pres">
      <dgm:prSet presAssocID="{5362F151-566B-437A-9B90-7F5A8BF2AC4D}" presName="pyramid" presStyleLbl="node1" presStyleIdx="0" presStyleCnt="1"/>
      <dgm:spPr/>
    </dgm:pt>
    <dgm:pt modelId="{A9BC2D9B-90D7-4274-87CF-A7AF5F027E97}" type="pres">
      <dgm:prSet presAssocID="{5362F151-566B-437A-9B90-7F5A8BF2AC4D}" presName="theList" presStyleCnt="0"/>
      <dgm:spPr/>
    </dgm:pt>
    <dgm:pt modelId="{5D096F04-BE30-4BD6-9D39-54D6C64016EA}" type="pres">
      <dgm:prSet presAssocID="{59E947A2-58BE-47EA-BC22-984DC75079D3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572C8-FA03-42A0-9DE8-6E3B151BF134}" type="pres">
      <dgm:prSet presAssocID="{59E947A2-58BE-47EA-BC22-984DC75079D3}" presName="aSpace" presStyleCnt="0"/>
      <dgm:spPr/>
    </dgm:pt>
    <dgm:pt modelId="{12128160-3477-47B7-A10D-27DA0BE2E5BB}" type="pres">
      <dgm:prSet presAssocID="{7822B414-FFC7-46BE-83F4-106208EF7D0F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5B7FC-E6CF-402C-960A-2D6B0ECB8990}" type="pres">
      <dgm:prSet presAssocID="{7822B414-FFC7-46BE-83F4-106208EF7D0F}" presName="aSpace" presStyleCnt="0"/>
      <dgm:spPr/>
    </dgm:pt>
    <dgm:pt modelId="{CE8E0D9E-DC1A-4EAC-9D8A-FE9F54FB7708}" type="pres">
      <dgm:prSet presAssocID="{BFEA1593-72FB-47FE-841D-CAA1B30E2692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8320F-571D-4E16-B65B-BB150EEA4854}" type="pres">
      <dgm:prSet presAssocID="{BFEA1593-72FB-47FE-841D-CAA1B30E2692}" presName="aSpace" presStyleCnt="0"/>
      <dgm:spPr/>
    </dgm:pt>
    <dgm:pt modelId="{E38BBDD3-1FCD-43F0-9CD4-1048A8FB599D}" type="pres">
      <dgm:prSet presAssocID="{64E8A331-9EDD-4F52-A917-6F3E91392C65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18999-35D2-4C4C-BEA6-2160E7F095B0}" type="pres">
      <dgm:prSet presAssocID="{64E8A331-9EDD-4F52-A917-6F3E91392C65}" presName="aSpace" presStyleCnt="0"/>
      <dgm:spPr/>
    </dgm:pt>
  </dgm:ptLst>
  <dgm:cxnLst>
    <dgm:cxn modelId="{EDB191CC-6C3F-40F6-B251-10ECD3BF3165}" srcId="{5362F151-566B-437A-9B90-7F5A8BF2AC4D}" destId="{7822B414-FFC7-46BE-83F4-106208EF7D0F}" srcOrd="1" destOrd="0" parTransId="{F5F20F92-E3BF-4222-AE7E-6E66E96FD1B5}" sibTransId="{7C4B9166-C89D-41BC-96B5-9C3C8050730B}"/>
    <dgm:cxn modelId="{57596D75-C054-4A32-AA21-6F6061D67D53}" type="presOf" srcId="{7822B414-FFC7-46BE-83F4-106208EF7D0F}" destId="{12128160-3477-47B7-A10D-27DA0BE2E5BB}" srcOrd="0" destOrd="0" presId="urn:microsoft.com/office/officeart/2005/8/layout/pyramid2"/>
    <dgm:cxn modelId="{80FF04B1-3332-4141-AA4D-EADCAF949AD6}" type="presOf" srcId="{BFEA1593-72FB-47FE-841D-CAA1B30E2692}" destId="{CE8E0D9E-DC1A-4EAC-9D8A-FE9F54FB7708}" srcOrd="0" destOrd="0" presId="urn:microsoft.com/office/officeart/2005/8/layout/pyramid2"/>
    <dgm:cxn modelId="{CF9977E5-2067-4390-A6D7-0A63CC5FAF28}" type="presOf" srcId="{59E947A2-58BE-47EA-BC22-984DC75079D3}" destId="{5D096F04-BE30-4BD6-9D39-54D6C64016EA}" srcOrd="0" destOrd="0" presId="urn:microsoft.com/office/officeart/2005/8/layout/pyramid2"/>
    <dgm:cxn modelId="{96171764-9527-43D5-BF73-8D74250D4D01}" srcId="{5362F151-566B-437A-9B90-7F5A8BF2AC4D}" destId="{BFEA1593-72FB-47FE-841D-CAA1B30E2692}" srcOrd="2" destOrd="0" parTransId="{B346690D-A42F-459B-A84D-3738421DD196}" sibTransId="{23040A7F-B708-4833-8600-1206C8449441}"/>
    <dgm:cxn modelId="{5A02E99C-CF6B-4763-AAB2-7EDB0DCD76D6}" srcId="{5362F151-566B-437A-9B90-7F5A8BF2AC4D}" destId="{64E8A331-9EDD-4F52-A917-6F3E91392C65}" srcOrd="3" destOrd="0" parTransId="{1D88FEFC-72AB-4A84-AB44-69EFFDDF3669}" sibTransId="{D7C0E3F3-2A94-4E99-ABE1-45E474524FA3}"/>
    <dgm:cxn modelId="{B8DAB979-7830-4A7A-8957-5DFFE1815F86}" type="presOf" srcId="{5362F151-566B-437A-9B90-7F5A8BF2AC4D}" destId="{4FCBFC6C-D68C-46E2-A9A7-A0AF55DF3EBE}" srcOrd="0" destOrd="0" presId="urn:microsoft.com/office/officeart/2005/8/layout/pyramid2"/>
    <dgm:cxn modelId="{FF88E0A4-7DC1-4C43-9589-CBAEDCCB63FB}" type="presOf" srcId="{64E8A331-9EDD-4F52-A917-6F3E91392C65}" destId="{E38BBDD3-1FCD-43F0-9CD4-1048A8FB599D}" srcOrd="0" destOrd="0" presId="urn:microsoft.com/office/officeart/2005/8/layout/pyramid2"/>
    <dgm:cxn modelId="{7521FAFF-5747-4A13-B3F5-1DAA8CC08CA2}" srcId="{5362F151-566B-437A-9B90-7F5A8BF2AC4D}" destId="{59E947A2-58BE-47EA-BC22-984DC75079D3}" srcOrd="0" destOrd="0" parTransId="{74FD254C-AB37-4E40-9EB8-E3807C7345FF}" sibTransId="{BE60CCAD-276D-4D82-BB2F-8036C8FA36AC}"/>
    <dgm:cxn modelId="{E46BCE1C-AC62-4AE6-9E0E-C3F6C57C1C49}" type="presParOf" srcId="{4FCBFC6C-D68C-46E2-A9A7-A0AF55DF3EBE}" destId="{E2E4BD22-8E7A-417A-BE14-3D5F0AE78EED}" srcOrd="0" destOrd="0" presId="urn:microsoft.com/office/officeart/2005/8/layout/pyramid2"/>
    <dgm:cxn modelId="{AD958392-9739-4100-9EA0-A2D1A4C9BE0D}" type="presParOf" srcId="{4FCBFC6C-D68C-46E2-A9A7-A0AF55DF3EBE}" destId="{A9BC2D9B-90D7-4274-87CF-A7AF5F027E97}" srcOrd="1" destOrd="0" presId="urn:microsoft.com/office/officeart/2005/8/layout/pyramid2"/>
    <dgm:cxn modelId="{80802D1C-8E33-42EC-8292-D6AD74103016}" type="presParOf" srcId="{A9BC2D9B-90D7-4274-87CF-A7AF5F027E97}" destId="{5D096F04-BE30-4BD6-9D39-54D6C64016EA}" srcOrd="0" destOrd="0" presId="urn:microsoft.com/office/officeart/2005/8/layout/pyramid2"/>
    <dgm:cxn modelId="{56D62EC9-EEFE-42BF-81CA-66DA36311063}" type="presParOf" srcId="{A9BC2D9B-90D7-4274-87CF-A7AF5F027E97}" destId="{C6E572C8-FA03-42A0-9DE8-6E3B151BF134}" srcOrd="1" destOrd="0" presId="urn:microsoft.com/office/officeart/2005/8/layout/pyramid2"/>
    <dgm:cxn modelId="{7A5BCDBC-60E4-4EE3-BC32-56AFEAE012AE}" type="presParOf" srcId="{A9BC2D9B-90D7-4274-87CF-A7AF5F027E97}" destId="{12128160-3477-47B7-A10D-27DA0BE2E5BB}" srcOrd="2" destOrd="0" presId="urn:microsoft.com/office/officeart/2005/8/layout/pyramid2"/>
    <dgm:cxn modelId="{498BC75E-D7E1-48E2-89C2-5BF0488E8912}" type="presParOf" srcId="{A9BC2D9B-90D7-4274-87CF-A7AF5F027E97}" destId="{3125B7FC-E6CF-402C-960A-2D6B0ECB8990}" srcOrd="3" destOrd="0" presId="urn:microsoft.com/office/officeart/2005/8/layout/pyramid2"/>
    <dgm:cxn modelId="{10155446-7666-4962-B5A7-C921A1864CB0}" type="presParOf" srcId="{A9BC2D9B-90D7-4274-87CF-A7AF5F027E97}" destId="{CE8E0D9E-DC1A-4EAC-9D8A-FE9F54FB7708}" srcOrd="4" destOrd="0" presId="urn:microsoft.com/office/officeart/2005/8/layout/pyramid2"/>
    <dgm:cxn modelId="{DC216EB6-210E-40C2-A4AE-A05474901495}" type="presParOf" srcId="{A9BC2D9B-90D7-4274-87CF-A7AF5F027E97}" destId="{8D68320F-571D-4E16-B65B-BB150EEA4854}" srcOrd="5" destOrd="0" presId="urn:microsoft.com/office/officeart/2005/8/layout/pyramid2"/>
    <dgm:cxn modelId="{A63B8DF3-415A-4BD8-8FE2-EB948A7C7A02}" type="presParOf" srcId="{A9BC2D9B-90D7-4274-87CF-A7AF5F027E97}" destId="{E38BBDD3-1FCD-43F0-9CD4-1048A8FB599D}" srcOrd="6" destOrd="0" presId="urn:microsoft.com/office/officeart/2005/8/layout/pyramid2"/>
    <dgm:cxn modelId="{555F64E2-10C6-4DAF-9F53-42D679DCFD27}" type="presParOf" srcId="{A9BC2D9B-90D7-4274-87CF-A7AF5F027E97}" destId="{01D18999-35D2-4C4C-BEA6-2160E7F095B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968CB7-9951-42FA-868D-26EBCD4476B1}">
      <dsp:nvSpPr>
        <dsp:cNvPr id="0" name=""/>
        <dsp:cNvSpPr/>
      </dsp:nvSpPr>
      <dsp:spPr>
        <a:xfrm>
          <a:off x="548639" y="0"/>
          <a:ext cx="6217920" cy="512064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D55CF-628D-4AE3-B87E-985C5049A4B5}">
      <dsp:nvSpPr>
        <dsp:cNvPr id="0" name=""/>
        <dsp:cNvSpPr/>
      </dsp:nvSpPr>
      <dsp:spPr>
        <a:xfrm>
          <a:off x="3571" y="1536191"/>
          <a:ext cx="2357437" cy="2048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Комплексный и системный  подход  к решению проблем поддержки чтени</a:t>
          </a:r>
          <a:r>
            <a:rPr lang="ru-RU" sz="1800" kern="1200" dirty="0" smtClean="0"/>
            <a:t>я</a:t>
          </a:r>
          <a:endParaRPr lang="ru-RU" sz="1800" kern="1200" dirty="0"/>
        </a:p>
      </dsp:txBody>
      <dsp:txXfrm>
        <a:off x="3571" y="1536191"/>
        <a:ext cx="2357437" cy="2048256"/>
      </dsp:txXfrm>
    </dsp:sp>
    <dsp:sp modelId="{89CF9618-C9BC-4E7D-A37D-9B0CB9BC88AA}">
      <dsp:nvSpPr>
        <dsp:cNvPr id="0" name=""/>
        <dsp:cNvSpPr/>
      </dsp:nvSpPr>
      <dsp:spPr>
        <a:xfrm>
          <a:off x="2487119" y="1511469"/>
          <a:ext cx="2357437" cy="2048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Дифференцированный подход к детям и подросткам с разным уровнем ЧК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487119" y="1511469"/>
        <a:ext cx="2357437" cy="2048256"/>
      </dsp:txXfrm>
    </dsp:sp>
    <dsp:sp modelId="{5DE6854B-768F-4532-91CB-524D290E70FD}">
      <dsp:nvSpPr>
        <dsp:cNvPr id="0" name=""/>
        <dsp:cNvSpPr/>
      </dsp:nvSpPr>
      <dsp:spPr>
        <a:xfrm>
          <a:off x="4954190" y="1536191"/>
          <a:ext cx="2357437" cy="2048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Внимание ко всем возрастным этапам читательского становления, начиная с раннего возраста 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954190" y="1536191"/>
        <a:ext cx="2357437" cy="20482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E4BD22-8E7A-417A-BE14-3D5F0AE78EED}">
      <dsp:nvSpPr>
        <dsp:cNvPr id="0" name=""/>
        <dsp:cNvSpPr/>
      </dsp:nvSpPr>
      <dsp:spPr>
        <a:xfrm>
          <a:off x="712866" y="0"/>
          <a:ext cx="5121275" cy="51212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96F04-BE30-4BD6-9D39-54D6C64016EA}">
      <dsp:nvSpPr>
        <dsp:cNvPr id="0" name=""/>
        <dsp:cNvSpPr/>
      </dsp:nvSpPr>
      <dsp:spPr>
        <a:xfrm>
          <a:off x="3273504" y="512627"/>
          <a:ext cx="3328828" cy="9102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Представления о возможностях</a:t>
          </a:r>
          <a:endParaRPr lang="ru-RU" sz="2300" kern="1200" dirty="0"/>
        </a:p>
      </dsp:txBody>
      <dsp:txXfrm>
        <a:off x="3273504" y="512627"/>
        <a:ext cx="3328828" cy="910226"/>
      </dsp:txXfrm>
    </dsp:sp>
    <dsp:sp modelId="{12128160-3477-47B7-A10D-27DA0BE2E5BB}">
      <dsp:nvSpPr>
        <dsp:cNvPr id="0" name=""/>
        <dsp:cNvSpPr/>
      </dsp:nvSpPr>
      <dsp:spPr>
        <a:xfrm>
          <a:off x="3273504" y="1536632"/>
          <a:ext cx="3328828" cy="9102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Представления об условиях </a:t>
          </a:r>
          <a:endParaRPr lang="ru-RU" sz="2300" kern="1200" dirty="0"/>
        </a:p>
      </dsp:txBody>
      <dsp:txXfrm>
        <a:off x="3273504" y="1536632"/>
        <a:ext cx="3328828" cy="910226"/>
      </dsp:txXfrm>
    </dsp:sp>
    <dsp:sp modelId="{CE8E0D9E-DC1A-4EAC-9D8A-FE9F54FB7708}">
      <dsp:nvSpPr>
        <dsp:cNvPr id="0" name=""/>
        <dsp:cNvSpPr/>
      </dsp:nvSpPr>
      <dsp:spPr>
        <a:xfrm>
          <a:off x="3273504" y="2560637"/>
          <a:ext cx="3328828" cy="9102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Представления об особенностях</a:t>
          </a:r>
          <a:endParaRPr lang="ru-RU" sz="2300" kern="1200" dirty="0"/>
        </a:p>
      </dsp:txBody>
      <dsp:txXfrm>
        <a:off x="3273504" y="2560637"/>
        <a:ext cx="3328828" cy="910226"/>
      </dsp:txXfrm>
    </dsp:sp>
    <dsp:sp modelId="{E38BBDD3-1FCD-43F0-9CD4-1048A8FB599D}">
      <dsp:nvSpPr>
        <dsp:cNvPr id="0" name=""/>
        <dsp:cNvSpPr/>
      </dsp:nvSpPr>
      <dsp:spPr>
        <a:xfrm>
          <a:off x="3273504" y="3584642"/>
          <a:ext cx="3328828" cy="9102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Классификация </a:t>
          </a:r>
          <a:endParaRPr lang="ru-RU" sz="2300" kern="1200" dirty="0"/>
        </a:p>
      </dsp:txBody>
      <dsp:txXfrm>
        <a:off x="3273504" y="3584642"/>
        <a:ext cx="3328828" cy="910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A75A7-6530-41CD-9F82-0E2165FFDE1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5E279-E958-4FEC-B712-AC75B5D4FD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5128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10F10-2529-4E30-B198-DB3877310E6E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F0D4C-19D8-4216-B92A-C31384AEC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932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31E4D9-EEF5-489D-8052-A4CC789A247E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5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AD5AF8-FA87-493F-8975-DBFD83FD6E58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1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BDAB6-9CFB-4D16-819C-2938DBC50FFD}" type="slidenum">
              <a:rPr lang="ru-RU">
                <a:latin typeface="Arial" pitchFamily="34" charset="0"/>
              </a:rPr>
              <a:pPr/>
              <a:t>9</a:t>
            </a:fld>
            <a:endParaRPr lang="ru-RU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712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10983-AD60-4977-8A41-9627880EF044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3351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10983-AD60-4977-8A41-9627880EF044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775548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10983-AD60-4977-8A41-9627880EF044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197937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10983-AD60-4977-8A41-9627880EF044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520968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10983-AD60-4977-8A41-9627880EF044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759552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10983-AD60-4977-8A41-9627880EF044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74493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0CC-5A0E-4BEB-ADBB-F3413933F401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185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0CC-5A0E-4BEB-ADBB-F3413933F401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654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0CC-5A0E-4BEB-ADBB-F3413933F401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423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0CC-5A0E-4BEB-ADBB-F3413933F401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679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0CC-5A0E-4BEB-ADBB-F3413933F401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92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0CC-5A0E-4BEB-ADBB-F3413933F401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233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0CC-5A0E-4BEB-ADBB-F3413933F401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512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0CC-5A0E-4BEB-ADBB-F3413933F401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315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0CC-5A0E-4BEB-ADBB-F3413933F401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47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0CC-5A0E-4BEB-ADBB-F3413933F401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323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0CC-5A0E-4BEB-ADBB-F3413933F401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165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AA60CC-5A0E-4BEB-ADBB-F3413933F401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923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almanah.ikprao.ru/10/pril01ogl.htm" TargetMode="External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almanah.ikprao.ru/articles/almanah-16/prochitannyj-tekst-kak-istochnik-nuzhnoj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087" y="2100648"/>
            <a:ext cx="8765059" cy="252077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ТИПОЛОГИЯ  НАРУШЕНИЙ ЧИТАТЕЛЬСКОГО РАЗВИТИЯ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КАК ОРИЕНТИР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ДЛЯ  ДИАГНОСТИЧЕСКИХ И КОРРЕКЦИОННЫХ  МЕРОПРИЯТИЙ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В РАБОТЕ С ДЕТЬМИ,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ИСПЫТЫВАЮЩИМИ СТОЙКИЕ ТРУДНОСТИ В  ЧТЕНИИ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5167188"/>
            <a:ext cx="7697995" cy="914400"/>
          </a:xfrm>
        </p:spPr>
        <p:txBody>
          <a:bodyPr>
            <a:normAutofit/>
          </a:bodyPr>
          <a:lstStyle/>
          <a:p>
            <a:r>
              <a:rPr lang="ru-RU" dirty="0" smtClean="0"/>
              <a:t>Гончарова  Елена </a:t>
            </a:r>
            <a:r>
              <a:rPr lang="ru-RU" dirty="0"/>
              <a:t>Львовна, </a:t>
            </a:r>
            <a:r>
              <a:rPr lang="ru-RU" dirty="0" err="1"/>
              <a:t>д.психол.н</a:t>
            </a:r>
            <a:r>
              <a:rPr lang="ru-RU" dirty="0"/>
              <a:t>., вице-президент </a:t>
            </a:r>
            <a:r>
              <a:rPr lang="ru-RU" dirty="0" smtClean="0"/>
              <a:t>РАЧ, ФГБНУ «Институт коррекционной педагогики РАО».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1232" y="801615"/>
            <a:ext cx="8781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Всероссийская научно-практическая конференция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«Подготовка  программы поддержки  детского и юношеского  чтения: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подходы и решения»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669" y="1013897"/>
            <a:ext cx="2262619" cy="6995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9937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ru-RU" sz="3600" dirty="0" smtClean="0">
                <a:solidFill>
                  <a:schemeClr val="bg1"/>
                </a:solidFill>
              </a:rPr>
              <a:t>Если </a:t>
            </a:r>
            <a:r>
              <a:rPr lang="ru-RU" sz="3600" dirty="0">
                <a:solidFill>
                  <a:schemeClr val="bg1"/>
                </a:solidFill>
              </a:rPr>
              <a:t>не прожит уровень ситуативной речи 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35847" name="Picture 6" descr="Дневник_обложк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93312" y="618635"/>
            <a:ext cx="1491988" cy="2074422"/>
          </a:xfrm>
          <a:noFill/>
        </p:spPr>
      </p:pic>
      <p:sp>
        <p:nvSpPr>
          <p:cNvPr id="358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91698" y="2833815"/>
            <a:ext cx="8163698" cy="376383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SzPct val="110000"/>
              <a:buFont typeface="Wingdings" pitchFamily="2" charset="2"/>
              <a:buChar char="§"/>
            </a:pPr>
            <a:r>
              <a:rPr lang="ru-RU" sz="2400" dirty="0"/>
              <a:t>Гончарова Е.Л., Дмитриева Д.В. Фотолетопись событий жизни ребенка</a:t>
            </a:r>
            <a:r>
              <a:rPr lang="ru-RU" sz="2400" dirty="0" smtClean="0"/>
              <a:t>: для </a:t>
            </a:r>
            <a:r>
              <a:rPr lang="ru-RU" sz="2400" dirty="0"/>
              <a:t>него, для меня, для </a:t>
            </a:r>
            <a:r>
              <a:rPr lang="ru-RU" sz="2400" dirty="0" smtClean="0"/>
              <a:t>нас // Дошкольное </a:t>
            </a:r>
            <a:r>
              <a:rPr lang="ru-RU" sz="2400" dirty="0"/>
              <a:t>воспитание</a:t>
            </a:r>
            <a:r>
              <a:rPr lang="ru-RU" sz="2400" dirty="0" smtClean="0"/>
              <a:t>. 2006. - № </a:t>
            </a:r>
            <a:r>
              <a:rPr lang="ru-RU" sz="2400" dirty="0"/>
              <a:t>8.  </a:t>
            </a:r>
          </a:p>
          <a:p>
            <a:pPr eaLnBrk="1" hangingPunct="1">
              <a:lnSpc>
                <a:spcPct val="90000"/>
              </a:lnSpc>
              <a:buSzPct val="110000"/>
              <a:buFont typeface="Wingdings" pitchFamily="2" charset="2"/>
              <a:buChar char="§"/>
            </a:pPr>
            <a:r>
              <a:rPr lang="ru-RU" sz="2400" dirty="0"/>
              <a:t>Кукушкина О.И., Гончарова Е.Л, Королевская Т.К. Дневник событий жизни ребенка. – М., 2003. </a:t>
            </a:r>
          </a:p>
          <a:p>
            <a:pPr eaLnBrk="1" hangingPunct="1">
              <a:lnSpc>
                <a:spcPct val="90000"/>
              </a:lnSpc>
              <a:buSzPct val="110000"/>
              <a:buFont typeface="Wingdings" pitchFamily="2" charset="2"/>
              <a:buChar char="§"/>
            </a:pPr>
            <a:r>
              <a:rPr lang="ru-RU" sz="2400" dirty="0"/>
              <a:t>Кукушкина О.И. Текстовый редактор  и развитие письменной речи детей</a:t>
            </a:r>
            <a:r>
              <a:rPr lang="ru-RU" sz="2400" dirty="0" smtClean="0"/>
              <a:t>. - </a:t>
            </a:r>
            <a:r>
              <a:rPr lang="ru-RU" sz="2400" dirty="0"/>
              <a:t>Помощь в трудных случаях. М., </a:t>
            </a:r>
            <a:r>
              <a:rPr lang="ru-RU" sz="2400" dirty="0" smtClean="0"/>
              <a:t>2004.</a:t>
            </a:r>
            <a:endParaRPr lang="ru-RU" sz="2400" dirty="0"/>
          </a:p>
        </p:txBody>
      </p:sp>
      <p:pic>
        <p:nvPicPr>
          <p:cNvPr id="35845" name="Picture 4" descr="лента-време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619" y="1072228"/>
            <a:ext cx="1589903" cy="161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1737" y="142266"/>
            <a:ext cx="1795863" cy="255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6745" y="612948"/>
            <a:ext cx="1480248" cy="208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79786" y="957898"/>
            <a:ext cx="1008062" cy="1008062"/>
            <a:chOff x="7827" y="11667"/>
            <a:chExt cx="1587" cy="1587"/>
          </a:xfrm>
        </p:grpSpPr>
        <p:sp>
          <p:nvSpPr>
            <p:cNvPr id="35850" name="Oval 9"/>
            <p:cNvSpPr>
              <a:spLocks noChangeArrowheads="1"/>
            </p:cNvSpPr>
            <p:nvPr/>
          </p:nvSpPr>
          <p:spPr bwMode="auto">
            <a:xfrm>
              <a:off x="7827" y="11667"/>
              <a:ext cx="1587" cy="158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5851" name="Oval 10"/>
            <p:cNvSpPr>
              <a:spLocks noChangeAspect="1" noChangeArrowheads="1"/>
            </p:cNvSpPr>
            <p:nvPr/>
          </p:nvSpPr>
          <p:spPr bwMode="auto">
            <a:xfrm>
              <a:off x="7905" y="11745"/>
              <a:ext cx="1429" cy="14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Line 11"/>
            <p:cNvSpPr>
              <a:spLocks noChangeShapeType="1"/>
            </p:cNvSpPr>
            <p:nvPr/>
          </p:nvSpPr>
          <p:spPr bwMode="auto">
            <a:xfrm>
              <a:off x="8617" y="11750"/>
              <a:ext cx="0" cy="14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Line 12"/>
            <p:cNvSpPr>
              <a:spLocks noChangeShapeType="1"/>
            </p:cNvSpPr>
            <p:nvPr/>
          </p:nvSpPr>
          <p:spPr bwMode="auto">
            <a:xfrm rot="1260637" flipH="1">
              <a:off x="8628" y="11744"/>
              <a:ext cx="5" cy="14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Line 13"/>
            <p:cNvSpPr>
              <a:spLocks noChangeShapeType="1"/>
            </p:cNvSpPr>
            <p:nvPr/>
          </p:nvSpPr>
          <p:spPr bwMode="auto">
            <a:xfrm rot="8064404">
              <a:off x="8614" y="11742"/>
              <a:ext cx="0" cy="14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Line 14"/>
            <p:cNvSpPr>
              <a:spLocks noChangeShapeType="1"/>
            </p:cNvSpPr>
            <p:nvPr/>
          </p:nvSpPr>
          <p:spPr bwMode="auto">
            <a:xfrm rot="2397119" flipH="1">
              <a:off x="8620" y="11757"/>
              <a:ext cx="1" cy="1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Line 15"/>
            <p:cNvSpPr>
              <a:spLocks noChangeShapeType="1"/>
            </p:cNvSpPr>
            <p:nvPr/>
          </p:nvSpPr>
          <p:spPr bwMode="auto">
            <a:xfrm rot="5400000">
              <a:off x="8620" y="11716"/>
              <a:ext cx="3" cy="1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7" name="Line 16"/>
            <p:cNvSpPr>
              <a:spLocks noChangeShapeType="1"/>
            </p:cNvSpPr>
            <p:nvPr/>
          </p:nvSpPr>
          <p:spPr bwMode="auto">
            <a:xfrm rot="20249186" flipH="1">
              <a:off x="8611" y="11759"/>
              <a:ext cx="2" cy="14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8" name="Line 17"/>
            <p:cNvSpPr>
              <a:spLocks noChangeShapeType="1"/>
            </p:cNvSpPr>
            <p:nvPr/>
          </p:nvSpPr>
          <p:spPr bwMode="auto">
            <a:xfrm rot="3965862">
              <a:off x="8616" y="11721"/>
              <a:ext cx="4" cy="14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9" name="Line 18"/>
            <p:cNvSpPr>
              <a:spLocks noChangeShapeType="1"/>
            </p:cNvSpPr>
            <p:nvPr/>
          </p:nvSpPr>
          <p:spPr bwMode="auto">
            <a:xfrm rot="-4156385">
              <a:off x="8611" y="11736"/>
              <a:ext cx="2" cy="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0" name="Oval 19"/>
            <p:cNvSpPr>
              <a:spLocks noChangeArrowheads="1"/>
            </p:cNvSpPr>
            <p:nvPr/>
          </p:nvSpPr>
          <p:spPr bwMode="auto">
            <a:xfrm>
              <a:off x="8509" y="12360"/>
              <a:ext cx="225" cy="209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8066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Если не сформирован «обод»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колесе  </a:t>
            </a:r>
            <a:r>
              <a:rPr lang="ru-RU" dirty="0" smtClean="0">
                <a:solidFill>
                  <a:schemeClr val="bg1"/>
                </a:solidFill>
              </a:rPr>
              <a:t>чтения</a:t>
            </a:r>
          </a:p>
        </p:txBody>
      </p:sp>
      <p:pic>
        <p:nvPicPr>
          <p:cNvPr id="35847" name="Picture 6" descr="Дневник_обложк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7249" y="272132"/>
            <a:ext cx="1348035" cy="1874274"/>
          </a:xfrm>
          <a:noFill/>
        </p:spPr>
      </p:pic>
      <p:sp>
        <p:nvSpPr>
          <p:cNvPr id="358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91698" y="2397211"/>
            <a:ext cx="8163698" cy="4200439"/>
          </a:xfrm>
        </p:spPr>
        <p:txBody>
          <a:bodyPr>
            <a:normAutofit/>
          </a:bodyPr>
          <a:lstStyle/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/>
              <a:t>Гончарова Е.Л. Подготовка  детей с нарушениями зрения и слуха к восприятию художественной литературы: традиции и </a:t>
            </a:r>
            <a:r>
              <a:rPr lang="ru-RU" sz="2400" dirty="0" smtClean="0"/>
              <a:t>инновации </a:t>
            </a:r>
            <a:r>
              <a:rPr lang="ru-RU" sz="2400" dirty="0"/>
              <a:t>// Дефектология</a:t>
            </a:r>
            <a:r>
              <a:rPr lang="ru-RU" sz="2400" dirty="0" smtClean="0"/>
              <a:t>. </a:t>
            </a:r>
            <a:r>
              <a:rPr lang="ru-RU" sz="2400" dirty="0"/>
              <a:t>–</a:t>
            </a:r>
            <a:r>
              <a:rPr lang="ru-RU" sz="2400" dirty="0" smtClean="0"/>
              <a:t> </a:t>
            </a:r>
            <a:r>
              <a:rPr lang="ru-RU" sz="2400" dirty="0"/>
              <a:t>2000. –  №2. – </a:t>
            </a:r>
            <a:r>
              <a:rPr lang="ru-RU" sz="2400" dirty="0" smtClean="0"/>
              <a:t>С. 62-67</a:t>
            </a:r>
            <a:r>
              <a:rPr lang="ru-RU" sz="2400" dirty="0"/>
              <a:t>.</a:t>
            </a:r>
          </a:p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/>
              <a:t>Гончарова Е.Л. Ранние ступени приобщения к чтению (по материалам изучения и обучения слепоглухих детей) // </a:t>
            </a:r>
            <a:r>
              <a:rPr lang="ru-RU" sz="2400" dirty="0" err="1"/>
              <a:t>Библиопсихология</a:t>
            </a:r>
            <a:r>
              <a:rPr lang="ru-RU" sz="2400" dirty="0"/>
              <a:t> и </a:t>
            </a:r>
            <a:r>
              <a:rPr lang="ru-RU" sz="2400" dirty="0" err="1"/>
              <a:t>библиотерапия</a:t>
            </a:r>
            <a:r>
              <a:rPr lang="ru-RU" sz="2400" dirty="0"/>
              <a:t> / ред. Н.С. </a:t>
            </a:r>
            <a:r>
              <a:rPr lang="ru-RU" sz="2400" dirty="0" err="1"/>
              <a:t>Лейтес</a:t>
            </a:r>
            <a:r>
              <a:rPr lang="ru-RU" sz="2400" dirty="0"/>
              <a:t>, Н.Л. Карпова, О.Л. </a:t>
            </a:r>
            <a:r>
              <a:rPr lang="ru-RU" sz="2400" dirty="0" err="1"/>
              <a:t>Кабачек</a:t>
            </a:r>
            <a:r>
              <a:rPr lang="ru-RU" sz="2400" dirty="0"/>
              <a:t>. – М.: Школьная библиотека, 2005. – </a:t>
            </a:r>
            <a:r>
              <a:rPr lang="ru-RU" sz="2400" dirty="0" smtClean="0"/>
              <a:t>С. </a:t>
            </a:r>
            <a:r>
              <a:rPr lang="ru-RU" sz="2400" dirty="0"/>
              <a:t>109-131. </a:t>
            </a:r>
          </a:p>
        </p:txBody>
      </p:sp>
      <p:pic>
        <p:nvPicPr>
          <p:cNvPr id="20" name="Picture 2" descr="defektolog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4750" y="277549"/>
            <a:ext cx="13430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othet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3780" y="272787"/>
            <a:ext cx="12969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2137" y="272132"/>
            <a:ext cx="1319835" cy="1866623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3" name="Picture 8" descr="a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72673" y="272131"/>
            <a:ext cx="1317729" cy="186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0" descr="обложка цветная 1"/>
          <p:cNvPicPr>
            <a:picLocks noChangeAspect="1" noChangeArrowheads="1"/>
          </p:cNvPicPr>
          <p:nvPr/>
        </p:nvPicPr>
        <p:blipFill rotWithShape="1">
          <a:blip r:embed="rId8" cstate="print"/>
          <a:srcRect r="6503"/>
          <a:stretch/>
        </p:blipFill>
        <p:spPr bwMode="auto">
          <a:xfrm>
            <a:off x="7755755" y="272132"/>
            <a:ext cx="1314104" cy="188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1748470" y="956051"/>
            <a:ext cx="1250103" cy="1152835"/>
            <a:chOff x="4917" y="11742"/>
            <a:chExt cx="1587" cy="1587"/>
          </a:xfrm>
        </p:grpSpPr>
        <p:sp>
          <p:nvSpPr>
            <p:cNvPr id="26" name="Oval 34"/>
            <p:cNvSpPr>
              <a:spLocks noChangeArrowheads="1"/>
            </p:cNvSpPr>
            <p:nvPr/>
          </p:nvSpPr>
          <p:spPr bwMode="auto">
            <a:xfrm>
              <a:off x="4917" y="11742"/>
              <a:ext cx="1587" cy="158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7" name="Oval 35"/>
            <p:cNvSpPr>
              <a:spLocks noChangeAspect="1" noChangeArrowheads="1"/>
            </p:cNvSpPr>
            <p:nvPr/>
          </p:nvSpPr>
          <p:spPr bwMode="auto">
            <a:xfrm>
              <a:off x="4995" y="11820"/>
              <a:ext cx="1429" cy="14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5707" y="11825"/>
              <a:ext cx="0" cy="14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37"/>
            <p:cNvSpPr>
              <a:spLocks noChangeShapeType="1"/>
            </p:cNvSpPr>
            <p:nvPr/>
          </p:nvSpPr>
          <p:spPr bwMode="auto">
            <a:xfrm rot="1260637" flipH="1">
              <a:off x="5718" y="11819"/>
              <a:ext cx="5" cy="14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38"/>
            <p:cNvSpPr>
              <a:spLocks noChangeShapeType="1"/>
            </p:cNvSpPr>
            <p:nvPr/>
          </p:nvSpPr>
          <p:spPr bwMode="auto">
            <a:xfrm rot="8064404">
              <a:off x="5704" y="11817"/>
              <a:ext cx="0" cy="14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39"/>
            <p:cNvSpPr>
              <a:spLocks noChangeShapeType="1"/>
            </p:cNvSpPr>
            <p:nvPr/>
          </p:nvSpPr>
          <p:spPr bwMode="auto">
            <a:xfrm rot="2397119" flipH="1">
              <a:off x="5710" y="11832"/>
              <a:ext cx="1" cy="14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 rot="5400000">
              <a:off x="5710" y="11791"/>
              <a:ext cx="3" cy="1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 rot="20249186" flipH="1">
              <a:off x="5701" y="11834"/>
              <a:ext cx="2" cy="14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42"/>
            <p:cNvSpPr>
              <a:spLocks noChangeShapeType="1"/>
            </p:cNvSpPr>
            <p:nvPr/>
          </p:nvSpPr>
          <p:spPr bwMode="auto">
            <a:xfrm rot="3965862">
              <a:off x="5706" y="11796"/>
              <a:ext cx="4" cy="14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43"/>
            <p:cNvSpPr>
              <a:spLocks noChangeShapeType="1"/>
            </p:cNvSpPr>
            <p:nvPr/>
          </p:nvSpPr>
          <p:spPr bwMode="auto">
            <a:xfrm rot="-4156385">
              <a:off x="5701" y="11811"/>
              <a:ext cx="2" cy="14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Oval 44"/>
            <p:cNvSpPr>
              <a:spLocks noChangeArrowheads="1"/>
            </p:cNvSpPr>
            <p:nvPr/>
          </p:nvSpPr>
          <p:spPr bwMode="auto">
            <a:xfrm>
              <a:off x="5599" y="12435"/>
              <a:ext cx="225" cy="209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6760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Если не сформирован «обод»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колесе  </a:t>
            </a:r>
            <a:r>
              <a:rPr lang="ru-RU" dirty="0" smtClean="0">
                <a:solidFill>
                  <a:schemeClr val="bg1"/>
                </a:solidFill>
              </a:rPr>
              <a:t>чтения</a:t>
            </a:r>
          </a:p>
        </p:txBody>
      </p:sp>
      <p:pic>
        <p:nvPicPr>
          <p:cNvPr id="35847" name="Picture 6" descr="Дневник_обложк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7249" y="222703"/>
            <a:ext cx="1348035" cy="1874274"/>
          </a:xfrm>
          <a:noFill/>
        </p:spPr>
      </p:pic>
      <p:sp>
        <p:nvSpPr>
          <p:cNvPr id="358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91698" y="2298357"/>
            <a:ext cx="8163698" cy="4299293"/>
          </a:xfrm>
        </p:spPr>
        <p:txBody>
          <a:bodyPr>
            <a:normAutofit/>
          </a:bodyPr>
          <a:lstStyle/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/>
              <a:t>Гончарова Е.Л. Как помочь ребенку с нарушениями зрения и слуха стать читателем: монография [Электронный </a:t>
            </a:r>
            <a:r>
              <a:rPr lang="ru-RU" sz="2400" dirty="0" smtClean="0"/>
              <a:t>ресурс] </a:t>
            </a:r>
            <a:r>
              <a:rPr lang="ru-RU" sz="2400" dirty="0"/>
              <a:t>// Приложение к Альманаху Института коррекционной педагогики. – 2006.– № 10. – Электрон. издание (668 </a:t>
            </a:r>
            <a:r>
              <a:rPr lang="ru-RU" sz="2400" dirty="0" err="1"/>
              <a:t>Kb</a:t>
            </a:r>
            <a:r>
              <a:rPr lang="ru-RU" sz="2400" dirty="0"/>
              <a:t>). – Режим доступа: </a:t>
            </a:r>
            <a:r>
              <a:rPr lang="ru-RU" sz="2400" dirty="0">
                <a:hlinkClick r:id="rId4"/>
              </a:rPr>
              <a:t>http://almanah.ikprao.ru/10/pril01ogl.htm</a:t>
            </a:r>
            <a:r>
              <a:rPr lang="ru-RU" sz="2400" dirty="0" smtClean="0"/>
              <a:t>. </a:t>
            </a:r>
            <a:endParaRPr lang="ru-RU" sz="2400" dirty="0"/>
          </a:p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/>
              <a:t>Гончарова Е.Л. Психологическая реконструкция ранних этапов читательского развития (по материалам изучения и обучения слепоглухих детей): </a:t>
            </a:r>
            <a:r>
              <a:rPr lang="ru-RU" sz="2400" dirty="0" smtClean="0"/>
              <a:t>Монография. </a:t>
            </a:r>
            <a:r>
              <a:rPr lang="ru-RU" sz="2400" dirty="0"/>
              <a:t>– М.: Полиграф сервис, 2009. – 156 </a:t>
            </a:r>
            <a:r>
              <a:rPr lang="ru-RU" sz="2400" dirty="0" smtClean="0"/>
              <a:t>с.</a:t>
            </a:r>
            <a:endParaRPr lang="ru-RU" sz="2400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79786" y="957898"/>
            <a:ext cx="1008062" cy="1008062"/>
            <a:chOff x="7827" y="11667"/>
            <a:chExt cx="1587" cy="1587"/>
          </a:xfrm>
        </p:grpSpPr>
        <p:sp>
          <p:nvSpPr>
            <p:cNvPr id="35850" name="Oval 9"/>
            <p:cNvSpPr>
              <a:spLocks noChangeArrowheads="1"/>
            </p:cNvSpPr>
            <p:nvPr/>
          </p:nvSpPr>
          <p:spPr bwMode="auto">
            <a:xfrm>
              <a:off x="7827" y="11667"/>
              <a:ext cx="1587" cy="158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5851" name="Oval 10"/>
            <p:cNvSpPr>
              <a:spLocks noChangeAspect="1" noChangeArrowheads="1"/>
            </p:cNvSpPr>
            <p:nvPr/>
          </p:nvSpPr>
          <p:spPr bwMode="auto">
            <a:xfrm>
              <a:off x="7905" y="11745"/>
              <a:ext cx="1429" cy="14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Line 11"/>
            <p:cNvSpPr>
              <a:spLocks noChangeShapeType="1"/>
            </p:cNvSpPr>
            <p:nvPr/>
          </p:nvSpPr>
          <p:spPr bwMode="auto">
            <a:xfrm>
              <a:off x="8617" y="11750"/>
              <a:ext cx="0" cy="14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Line 12"/>
            <p:cNvSpPr>
              <a:spLocks noChangeShapeType="1"/>
            </p:cNvSpPr>
            <p:nvPr/>
          </p:nvSpPr>
          <p:spPr bwMode="auto">
            <a:xfrm rot="1260637" flipH="1">
              <a:off x="8628" y="11744"/>
              <a:ext cx="5" cy="14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Line 13"/>
            <p:cNvSpPr>
              <a:spLocks noChangeShapeType="1"/>
            </p:cNvSpPr>
            <p:nvPr/>
          </p:nvSpPr>
          <p:spPr bwMode="auto">
            <a:xfrm rot="8064404">
              <a:off x="8614" y="11742"/>
              <a:ext cx="0" cy="14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Line 14"/>
            <p:cNvSpPr>
              <a:spLocks noChangeShapeType="1"/>
            </p:cNvSpPr>
            <p:nvPr/>
          </p:nvSpPr>
          <p:spPr bwMode="auto">
            <a:xfrm rot="2397119" flipH="1">
              <a:off x="8620" y="11757"/>
              <a:ext cx="1" cy="1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Line 15"/>
            <p:cNvSpPr>
              <a:spLocks noChangeShapeType="1"/>
            </p:cNvSpPr>
            <p:nvPr/>
          </p:nvSpPr>
          <p:spPr bwMode="auto">
            <a:xfrm rot="5400000">
              <a:off x="8620" y="11716"/>
              <a:ext cx="3" cy="1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7" name="Line 16"/>
            <p:cNvSpPr>
              <a:spLocks noChangeShapeType="1"/>
            </p:cNvSpPr>
            <p:nvPr/>
          </p:nvSpPr>
          <p:spPr bwMode="auto">
            <a:xfrm rot="20249186" flipH="1">
              <a:off x="8611" y="11759"/>
              <a:ext cx="2" cy="14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8" name="Line 17"/>
            <p:cNvSpPr>
              <a:spLocks noChangeShapeType="1"/>
            </p:cNvSpPr>
            <p:nvPr/>
          </p:nvSpPr>
          <p:spPr bwMode="auto">
            <a:xfrm rot="3965862">
              <a:off x="8616" y="11721"/>
              <a:ext cx="4" cy="14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9" name="Line 18"/>
            <p:cNvSpPr>
              <a:spLocks noChangeShapeType="1"/>
            </p:cNvSpPr>
            <p:nvPr/>
          </p:nvSpPr>
          <p:spPr bwMode="auto">
            <a:xfrm rot="-4156385">
              <a:off x="8611" y="11736"/>
              <a:ext cx="2" cy="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0" name="Oval 19"/>
            <p:cNvSpPr>
              <a:spLocks noChangeArrowheads="1"/>
            </p:cNvSpPr>
            <p:nvPr/>
          </p:nvSpPr>
          <p:spPr bwMode="auto">
            <a:xfrm>
              <a:off x="8509" y="12360"/>
              <a:ext cx="225" cy="209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20" name="Picture 2" descr="defektolog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4750" y="228120"/>
            <a:ext cx="13430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othet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3780" y="223358"/>
            <a:ext cx="12969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2137" y="222703"/>
            <a:ext cx="1319835" cy="1866623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3" name="Picture 8" descr="a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72673" y="222702"/>
            <a:ext cx="1317729" cy="186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0" descr="обложка цветная 1"/>
          <p:cNvPicPr>
            <a:picLocks noChangeAspect="1" noChangeArrowheads="1"/>
          </p:cNvPicPr>
          <p:nvPr/>
        </p:nvPicPr>
        <p:blipFill rotWithShape="1">
          <a:blip r:embed="rId9" cstate="print"/>
          <a:srcRect r="6503"/>
          <a:stretch/>
        </p:blipFill>
        <p:spPr bwMode="auto">
          <a:xfrm>
            <a:off x="7755755" y="222703"/>
            <a:ext cx="1314104" cy="188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708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Если не освоены приемы решения элементарных читательских задач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91698" y="2339547"/>
            <a:ext cx="8163698" cy="4258104"/>
          </a:xfrm>
        </p:spPr>
        <p:txBody>
          <a:bodyPr>
            <a:normAutofit fontScale="92500" lnSpcReduction="20000"/>
          </a:bodyPr>
          <a:lstStyle/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/>
              <a:t>Гончарова Е.Л. Методики оценки </a:t>
            </a:r>
            <a:r>
              <a:rPr lang="ru-RU" sz="2400" dirty="0" err="1"/>
              <a:t>сформированности</a:t>
            </a:r>
            <a:r>
              <a:rPr lang="ru-RU" sz="2400" dirty="0"/>
              <a:t> базовых компонентов читательской деятельности  у детей с различными нарушениями в развитии. // Дефектология. – </a:t>
            </a:r>
            <a:r>
              <a:rPr lang="ru-RU" sz="2400" dirty="0" smtClean="0"/>
              <a:t>2001</a:t>
            </a:r>
            <a:r>
              <a:rPr lang="ru-RU" sz="2400" dirty="0"/>
              <a:t>. – № 3.– с. 81-95.</a:t>
            </a:r>
          </a:p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/>
              <a:t>Кукушкина О.И., Гончарова Е.Л, Королевская Т.К. Как сделать видимыми скрытые проблемы  в развитии ребенка. Методическое пособие. –  М., 2003</a:t>
            </a:r>
            <a:r>
              <a:rPr lang="ru-RU" sz="2400" dirty="0" smtClean="0"/>
              <a:t>. </a:t>
            </a:r>
            <a:r>
              <a:rPr lang="ru-RU" sz="2400" dirty="0"/>
              <a:t>– </a:t>
            </a:r>
            <a:r>
              <a:rPr lang="ru-RU" sz="2400" dirty="0" smtClean="0"/>
              <a:t>2-издание.</a:t>
            </a:r>
            <a:endParaRPr lang="ru-RU" sz="2400" dirty="0"/>
          </a:p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/>
              <a:t>Гончарова Е.Л, Дмитриева Д.В. Бездумное чтение у младших школьников: кто виноват и что делать? // Воспитание и обучение детей с нарушениями развития. – 2007. – № 4. – С. 3-13.</a:t>
            </a:r>
          </a:p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/>
              <a:t>Гончарова, Е.Л., Кукушкина, О.И. Бездумное чтение: чем могут помочь информационные </a:t>
            </a:r>
            <a:r>
              <a:rPr lang="ru-RU" sz="2400" dirty="0" smtClean="0"/>
              <a:t>технологии // </a:t>
            </a:r>
            <a:r>
              <a:rPr lang="ru-RU" sz="2400" dirty="0"/>
              <a:t>Воспитание и обучение детей с нарушениями развития. – 2015. - № 6. – С. </a:t>
            </a:r>
            <a:r>
              <a:rPr lang="ru-RU" sz="2400" dirty="0" smtClean="0"/>
              <a:t>3–8</a:t>
            </a:r>
            <a:r>
              <a:rPr lang="ru-RU" sz="2400" dirty="0"/>
              <a:t>.</a:t>
            </a:r>
          </a:p>
        </p:txBody>
      </p:sp>
      <p:pic>
        <p:nvPicPr>
          <p:cNvPr id="26" name="Picture 5" descr="othet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2663" y="273737"/>
            <a:ext cx="12969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defektolog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1912" y="272131"/>
            <a:ext cx="13430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9598" y="267369"/>
            <a:ext cx="133191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 descr="проблем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8385" y="269327"/>
            <a:ext cx="1277765" cy="186970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36" name="Group 45"/>
          <p:cNvGrpSpPr>
            <a:grpSpLocks/>
          </p:cNvGrpSpPr>
          <p:nvPr/>
        </p:nvGrpSpPr>
        <p:grpSpPr bwMode="auto">
          <a:xfrm>
            <a:off x="1899926" y="963681"/>
            <a:ext cx="1329306" cy="1112254"/>
            <a:chOff x="4984" y="2384"/>
            <a:chExt cx="1871" cy="1872"/>
          </a:xfrm>
        </p:grpSpPr>
        <p:sp>
          <p:nvSpPr>
            <p:cNvPr id="37" name="Oval 46"/>
            <p:cNvSpPr>
              <a:spLocks noChangeAspect="1" noChangeArrowheads="1"/>
            </p:cNvSpPr>
            <p:nvPr/>
          </p:nvSpPr>
          <p:spPr bwMode="auto">
            <a:xfrm>
              <a:off x="4984" y="2384"/>
              <a:ext cx="1871" cy="1872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8" name="Oval 47"/>
            <p:cNvSpPr>
              <a:spLocks noChangeArrowheads="1"/>
            </p:cNvSpPr>
            <p:nvPr/>
          </p:nvSpPr>
          <p:spPr bwMode="auto">
            <a:xfrm>
              <a:off x="5024" y="2436"/>
              <a:ext cx="1792" cy="17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9" name="Oval 48"/>
            <p:cNvSpPr>
              <a:spLocks noChangeArrowheads="1"/>
            </p:cNvSpPr>
            <p:nvPr/>
          </p:nvSpPr>
          <p:spPr bwMode="auto">
            <a:xfrm>
              <a:off x="5148" y="2559"/>
              <a:ext cx="1548" cy="15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5917" y="2557"/>
              <a:ext cx="0" cy="15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 rot="1260637">
              <a:off x="5926" y="2564"/>
              <a:ext cx="2" cy="15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 rot="8064404">
              <a:off x="5917" y="2546"/>
              <a:ext cx="2" cy="15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 rot="2397119">
              <a:off x="5912" y="2564"/>
              <a:ext cx="2" cy="1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 rot="5400000">
              <a:off x="5920" y="2543"/>
              <a:ext cx="2" cy="15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54"/>
            <p:cNvSpPr>
              <a:spLocks noChangeShapeType="1"/>
            </p:cNvSpPr>
            <p:nvPr/>
          </p:nvSpPr>
          <p:spPr bwMode="auto">
            <a:xfrm rot="-1350814">
              <a:off x="5910" y="2548"/>
              <a:ext cx="0" cy="1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55"/>
            <p:cNvSpPr>
              <a:spLocks noChangeShapeType="1"/>
            </p:cNvSpPr>
            <p:nvPr/>
          </p:nvSpPr>
          <p:spPr bwMode="auto">
            <a:xfrm rot="3965862">
              <a:off x="5910" y="2542"/>
              <a:ext cx="2" cy="15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56"/>
            <p:cNvSpPr>
              <a:spLocks noChangeShapeType="1"/>
            </p:cNvSpPr>
            <p:nvPr/>
          </p:nvSpPr>
          <p:spPr bwMode="auto">
            <a:xfrm rot="-4156385">
              <a:off x="5930" y="2549"/>
              <a:ext cx="1" cy="15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Oval 57"/>
            <p:cNvSpPr>
              <a:spLocks noChangeAspect="1" noChangeArrowheads="1"/>
            </p:cNvSpPr>
            <p:nvPr/>
          </p:nvSpPr>
          <p:spPr bwMode="auto">
            <a:xfrm>
              <a:off x="5737" y="3138"/>
              <a:ext cx="351" cy="35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Oval 58"/>
            <p:cNvSpPr>
              <a:spLocks noChangeAspect="1" noChangeArrowheads="1"/>
            </p:cNvSpPr>
            <p:nvPr/>
          </p:nvSpPr>
          <p:spPr bwMode="auto">
            <a:xfrm>
              <a:off x="5783" y="3186"/>
              <a:ext cx="261" cy="259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3725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Если не освоены приемы решения элементарных читательских задач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91698" y="2339547"/>
            <a:ext cx="8163698" cy="4258104"/>
          </a:xfrm>
        </p:spPr>
        <p:txBody>
          <a:bodyPr>
            <a:normAutofit/>
          </a:bodyPr>
          <a:lstStyle/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/>
              <a:t>Гончарова, Е.Л., Кукушкина, О.И. Бездумное чтение: чем могут помочь информационные технологии./ Е.Л. Гончарова, О.И. Кукушкина// Воспитание и обучение детей с нарушениями развития. – 2015. - № 6. – С. 3 – 8.</a:t>
            </a:r>
          </a:p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 smtClean="0"/>
              <a:t>Гончарова </a:t>
            </a:r>
            <a:r>
              <a:rPr lang="ru-RU" sz="2400" dirty="0"/>
              <a:t>Е.Л., Кукушкина О.И</a:t>
            </a:r>
            <a:r>
              <a:rPr lang="ru-RU" sz="2400" dirty="0" smtClean="0"/>
              <a:t>., Королевская </a:t>
            </a:r>
            <a:r>
              <a:rPr lang="ru-RU" sz="2400" dirty="0"/>
              <a:t>Т.К</a:t>
            </a:r>
            <a:r>
              <a:rPr lang="ru-RU" sz="2400" dirty="0" smtClean="0"/>
              <a:t>. Прочитанный </a:t>
            </a:r>
            <a:r>
              <a:rPr lang="ru-RU" sz="2400" dirty="0"/>
              <a:t>текст как источник нужной информации: читаем осмысленно. Рассказы о временах </a:t>
            </a:r>
            <a:r>
              <a:rPr lang="ru-RU" sz="2400" dirty="0" smtClean="0"/>
              <a:t>года // </a:t>
            </a:r>
            <a:r>
              <a:rPr lang="ru-RU" sz="2400" dirty="0"/>
              <a:t>Альманах Института коррекционной педагогики. – 2012. – № 16. – Электрон. издание. – Режим доступа</a:t>
            </a:r>
            <a:r>
              <a:rPr lang="ru-RU" sz="2400" dirty="0" smtClean="0"/>
              <a:t>: </a:t>
            </a:r>
            <a:r>
              <a:rPr lang="ru-RU" sz="2400" dirty="0" smtClean="0">
                <a:hlinkClick r:id="rId3"/>
              </a:rPr>
              <a:t>http</a:t>
            </a:r>
            <a:r>
              <a:rPr lang="ru-RU" sz="2400" dirty="0">
                <a:hlinkClick r:id="rId3"/>
              </a:rPr>
              <a:t>://</a:t>
            </a:r>
            <a:r>
              <a:rPr lang="ru-RU" sz="2400" dirty="0" smtClean="0">
                <a:hlinkClick r:id="rId3"/>
              </a:rPr>
              <a:t>almanah.ikprao.ru/articles/almanah-16/prochitannyj-tekst-kak-istochnik-nuzhnoj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2" name="Picture 2" descr="I:\almanah-17_243x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4062" y="220649"/>
            <a:ext cx="1716307" cy="2118898"/>
          </a:xfrm>
          <a:prstGeom prst="rect">
            <a:avLst/>
          </a:prstGeom>
          <a:noFill/>
        </p:spPr>
      </p:pic>
      <p:pic>
        <p:nvPicPr>
          <p:cNvPr id="23" name="Picture 4" descr="&amp;Acy;&amp;lcy;&amp;softcy;&amp;mcy;&amp;acy;&amp;ncy;&amp;acy;&amp;khcy; &amp;numero;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08341" y="148282"/>
            <a:ext cx="1674663" cy="2137868"/>
          </a:xfrm>
          <a:prstGeom prst="rect">
            <a:avLst/>
          </a:prstGeom>
          <a:noFill/>
        </p:spPr>
      </p:pic>
      <p:pic>
        <p:nvPicPr>
          <p:cNvPr id="24" name="Picture 6" descr="defektolog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4262" y="280888"/>
            <a:ext cx="1421994" cy="197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" descr="проблем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7178" y="280889"/>
            <a:ext cx="1350868" cy="197667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1" name="Picture 4" descr="лента-времен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62472" y="615113"/>
            <a:ext cx="1589903" cy="161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oup 8"/>
          <p:cNvGrpSpPr>
            <a:grpSpLocks/>
          </p:cNvGrpSpPr>
          <p:nvPr/>
        </p:nvGrpSpPr>
        <p:grpSpPr bwMode="auto">
          <a:xfrm>
            <a:off x="2088024" y="1303887"/>
            <a:ext cx="1008062" cy="1008062"/>
            <a:chOff x="7827" y="11667"/>
            <a:chExt cx="1587" cy="1587"/>
          </a:xfrm>
        </p:grpSpPr>
        <p:sp>
          <p:nvSpPr>
            <p:cNvPr id="39" name="Oval 9"/>
            <p:cNvSpPr>
              <a:spLocks noChangeArrowheads="1"/>
            </p:cNvSpPr>
            <p:nvPr/>
          </p:nvSpPr>
          <p:spPr bwMode="auto">
            <a:xfrm>
              <a:off x="7827" y="11667"/>
              <a:ext cx="1587" cy="158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0" name="Oval 10"/>
            <p:cNvSpPr>
              <a:spLocks noChangeAspect="1" noChangeArrowheads="1"/>
            </p:cNvSpPr>
            <p:nvPr/>
          </p:nvSpPr>
          <p:spPr bwMode="auto">
            <a:xfrm>
              <a:off x="7905" y="11745"/>
              <a:ext cx="1429" cy="14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8617" y="11750"/>
              <a:ext cx="0" cy="14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 rot="1260637" flipH="1">
              <a:off x="8628" y="11744"/>
              <a:ext cx="5" cy="14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 rot="8064404">
              <a:off x="8614" y="11742"/>
              <a:ext cx="0" cy="14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 rot="2397119" flipH="1">
              <a:off x="8620" y="11757"/>
              <a:ext cx="1" cy="1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 rot="5400000">
              <a:off x="8620" y="11716"/>
              <a:ext cx="3" cy="1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 rot="20249186" flipH="1">
              <a:off x="8611" y="11759"/>
              <a:ext cx="2" cy="14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 rot="3965862">
              <a:off x="8616" y="11721"/>
              <a:ext cx="4" cy="14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18"/>
            <p:cNvSpPr>
              <a:spLocks noChangeShapeType="1"/>
            </p:cNvSpPr>
            <p:nvPr/>
          </p:nvSpPr>
          <p:spPr bwMode="auto">
            <a:xfrm rot="-4156385">
              <a:off x="8611" y="11736"/>
              <a:ext cx="2" cy="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8509" y="12360"/>
              <a:ext cx="225" cy="209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50" name="Group 45"/>
          <p:cNvGrpSpPr>
            <a:grpSpLocks/>
          </p:cNvGrpSpPr>
          <p:nvPr/>
        </p:nvGrpSpPr>
        <p:grpSpPr bwMode="auto">
          <a:xfrm>
            <a:off x="1842261" y="1235530"/>
            <a:ext cx="1329306" cy="1112254"/>
            <a:chOff x="4984" y="2384"/>
            <a:chExt cx="1871" cy="1872"/>
          </a:xfrm>
        </p:grpSpPr>
        <p:sp>
          <p:nvSpPr>
            <p:cNvPr id="51" name="Oval 46"/>
            <p:cNvSpPr>
              <a:spLocks noChangeAspect="1" noChangeArrowheads="1"/>
            </p:cNvSpPr>
            <p:nvPr/>
          </p:nvSpPr>
          <p:spPr bwMode="auto">
            <a:xfrm>
              <a:off x="4984" y="2384"/>
              <a:ext cx="1871" cy="1872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2" name="Oval 47"/>
            <p:cNvSpPr>
              <a:spLocks noChangeArrowheads="1"/>
            </p:cNvSpPr>
            <p:nvPr/>
          </p:nvSpPr>
          <p:spPr bwMode="auto">
            <a:xfrm>
              <a:off x="5024" y="2436"/>
              <a:ext cx="1792" cy="17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3" name="Oval 48"/>
            <p:cNvSpPr>
              <a:spLocks noChangeArrowheads="1"/>
            </p:cNvSpPr>
            <p:nvPr/>
          </p:nvSpPr>
          <p:spPr bwMode="auto">
            <a:xfrm>
              <a:off x="5148" y="2559"/>
              <a:ext cx="1548" cy="15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4" name="Line 49"/>
            <p:cNvSpPr>
              <a:spLocks noChangeShapeType="1"/>
            </p:cNvSpPr>
            <p:nvPr/>
          </p:nvSpPr>
          <p:spPr bwMode="auto">
            <a:xfrm>
              <a:off x="5917" y="2557"/>
              <a:ext cx="0" cy="15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Line 50"/>
            <p:cNvSpPr>
              <a:spLocks noChangeShapeType="1"/>
            </p:cNvSpPr>
            <p:nvPr/>
          </p:nvSpPr>
          <p:spPr bwMode="auto">
            <a:xfrm rot="1260637">
              <a:off x="5926" y="2564"/>
              <a:ext cx="2" cy="15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Line 51"/>
            <p:cNvSpPr>
              <a:spLocks noChangeShapeType="1"/>
            </p:cNvSpPr>
            <p:nvPr/>
          </p:nvSpPr>
          <p:spPr bwMode="auto">
            <a:xfrm rot="8064404">
              <a:off x="5917" y="2546"/>
              <a:ext cx="2" cy="15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Line 52"/>
            <p:cNvSpPr>
              <a:spLocks noChangeShapeType="1"/>
            </p:cNvSpPr>
            <p:nvPr/>
          </p:nvSpPr>
          <p:spPr bwMode="auto">
            <a:xfrm rot="2397119">
              <a:off x="5912" y="2564"/>
              <a:ext cx="2" cy="1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Line 53"/>
            <p:cNvSpPr>
              <a:spLocks noChangeShapeType="1"/>
            </p:cNvSpPr>
            <p:nvPr/>
          </p:nvSpPr>
          <p:spPr bwMode="auto">
            <a:xfrm rot="5400000">
              <a:off x="5920" y="2543"/>
              <a:ext cx="2" cy="15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Line 54"/>
            <p:cNvSpPr>
              <a:spLocks noChangeShapeType="1"/>
            </p:cNvSpPr>
            <p:nvPr/>
          </p:nvSpPr>
          <p:spPr bwMode="auto">
            <a:xfrm rot="-1350814">
              <a:off x="5910" y="2548"/>
              <a:ext cx="0" cy="1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Line 55"/>
            <p:cNvSpPr>
              <a:spLocks noChangeShapeType="1"/>
            </p:cNvSpPr>
            <p:nvPr/>
          </p:nvSpPr>
          <p:spPr bwMode="auto">
            <a:xfrm rot="3965862">
              <a:off x="5910" y="2542"/>
              <a:ext cx="2" cy="15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Line 56"/>
            <p:cNvSpPr>
              <a:spLocks noChangeShapeType="1"/>
            </p:cNvSpPr>
            <p:nvPr/>
          </p:nvSpPr>
          <p:spPr bwMode="auto">
            <a:xfrm rot="-4156385">
              <a:off x="5930" y="2549"/>
              <a:ext cx="1" cy="15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Oval 57"/>
            <p:cNvSpPr>
              <a:spLocks noChangeAspect="1" noChangeArrowheads="1"/>
            </p:cNvSpPr>
            <p:nvPr/>
          </p:nvSpPr>
          <p:spPr bwMode="auto">
            <a:xfrm>
              <a:off x="5737" y="3138"/>
              <a:ext cx="351" cy="35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Oval 58"/>
            <p:cNvSpPr>
              <a:spLocks noChangeAspect="1" noChangeArrowheads="1"/>
            </p:cNvSpPr>
            <p:nvPr/>
          </p:nvSpPr>
          <p:spPr bwMode="auto">
            <a:xfrm>
              <a:off x="5783" y="3186"/>
              <a:ext cx="261" cy="259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3741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3837"/>
            <a:ext cx="3295135" cy="460118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Компьютерные программы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91698" y="2339547"/>
            <a:ext cx="8163698" cy="2281880"/>
          </a:xfrm>
        </p:spPr>
        <p:txBody>
          <a:bodyPr>
            <a:normAutofit/>
          </a:bodyPr>
          <a:lstStyle/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/>
              <a:t>Рассказы  о временах года / Мир за твоим окном </a:t>
            </a:r>
            <a:r>
              <a:rPr lang="ru-RU" sz="2400" dirty="0" smtClean="0"/>
              <a:t>. - </a:t>
            </a:r>
            <a:r>
              <a:rPr lang="ru-RU" sz="2400" dirty="0"/>
              <a:t>Программно-методический </a:t>
            </a:r>
            <a:r>
              <a:rPr lang="ru-RU" sz="2400" dirty="0" smtClean="0"/>
              <a:t>комплекс, М. 1995. </a:t>
            </a:r>
            <a:endParaRPr lang="ru-RU" sz="2400" dirty="0"/>
          </a:p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 smtClean="0"/>
              <a:t>Читаем </a:t>
            </a:r>
            <a:r>
              <a:rPr lang="ru-RU" sz="2400" dirty="0"/>
              <a:t>и </a:t>
            </a:r>
            <a:r>
              <a:rPr lang="ru-RU" sz="2400" dirty="0" smtClean="0"/>
              <a:t>додумываем / </a:t>
            </a:r>
            <a:r>
              <a:rPr lang="ru-RU" sz="2400" dirty="0"/>
              <a:t>В городском </a:t>
            </a:r>
            <a:r>
              <a:rPr lang="ru-RU" sz="2400" dirty="0" smtClean="0"/>
              <a:t>дворе / Картина </a:t>
            </a:r>
            <a:r>
              <a:rPr lang="ru-RU" sz="2400" dirty="0"/>
              <a:t>мира</a:t>
            </a:r>
            <a:r>
              <a:rPr lang="ru-RU" sz="2400" dirty="0" smtClean="0"/>
              <a:t>. - </a:t>
            </a:r>
            <a:r>
              <a:rPr lang="ru-RU" sz="2400" dirty="0"/>
              <a:t>Программно-методический </a:t>
            </a:r>
            <a:r>
              <a:rPr lang="ru-RU" sz="2400" dirty="0" smtClean="0"/>
              <a:t>комплекс, М. 2004. </a:t>
            </a:r>
            <a:endParaRPr lang="ru-RU" sz="2400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79786" y="957898"/>
            <a:ext cx="1008062" cy="1008062"/>
            <a:chOff x="7827" y="11667"/>
            <a:chExt cx="1587" cy="1587"/>
          </a:xfrm>
        </p:grpSpPr>
        <p:sp>
          <p:nvSpPr>
            <p:cNvPr id="35850" name="Oval 9"/>
            <p:cNvSpPr>
              <a:spLocks noChangeArrowheads="1"/>
            </p:cNvSpPr>
            <p:nvPr/>
          </p:nvSpPr>
          <p:spPr bwMode="auto">
            <a:xfrm>
              <a:off x="7827" y="11667"/>
              <a:ext cx="1587" cy="158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5851" name="Oval 10"/>
            <p:cNvSpPr>
              <a:spLocks noChangeAspect="1" noChangeArrowheads="1"/>
            </p:cNvSpPr>
            <p:nvPr/>
          </p:nvSpPr>
          <p:spPr bwMode="auto">
            <a:xfrm>
              <a:off x="7905" y="11745"/>
              <a:ext cx="1429" cy="14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Line 11"/>
            <p:cNvSpPr>
              <a:spLocks noChangeShapeType="1"/>
            </p:cNvSpPr>
            <p:nvPr/>
          </p:nvSpPr>
          <p:spPr bwMode="auto">
            <a:xfrm>
              <a:off x="8617" y="11750"/>
              <a:ext cx="0" cy="14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Line 12"/>
            <p:cNvSpPr>
              <a:spLocks noChangeShapeType="1"/>
            </p:cNvSpPr>
            <p:nvPr/>
          </p:nvSpPr>
          <p:spPr bwMode="auto">
            <a:xfrm rot="1260637" flipH="1">
              <a:off x="8628" y="11744"/>
              <a:ext cx="5" cy="14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Line 13"/>
            <p:cNvSpPr>
              <a:spLocks noChangeShapeType="1"/>
            </p:cNvSpPr>
            <p:nvPr/>
          </p:nvSpPr>
          <p:spPr bwMode="auto">
            <a:xfrm rot="8064404">
              <a:off x="8614" y="11742"/>
              <a:ext cx="0" cy="14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Line 14"/>
            <p:cNvSpPr>
              <a:spLocks noChangeShapeType="1"/>
            </p:cNvSpPr>
            <p:nvPr/>
          </p:nvSpPr>
          <p:spPr bwMode="auto">
            <a:xfrm rot="2397119" flipH="1">
              <a:off x="8620" y="11757"/>
              <a:ext cx="1" cy="1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Line 15"/>
            <p:cNvSpPr>
              <a:spLocks noChangeShapeType="1"/>
            </p:cNvSpPr>
            <p:nvPr/>
          </p:nvSpPr>
          <p:spPr bwMode="auto">
            <a:xfrm rot="5400000">
              <a:off x="8620" y="11716"/>
              <a:ext cx="3" cy="1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7" name="Line 16"/>
            <p:cNvSpPr>
              <a:spLocks noChangeShapeType="1"/>
            </p:cNvSpPr>
            <p:nvPr/>
          </p:nvSpPr>
          <p:spPr bwMode="auto">
            <a:xfrm rot="20249186" flipH="1">
              <a:off x="8611" y="11759"/>
              <a:ext cx="2" cy="14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8" name="Line 17"/>
            <p:cNvSpPr>
              <a:spLocks noChangeShapeType="1"/>
            </p:cNvSpPr>
            <p:nvPr/>
          </p:nvSpPr>
          <p:spPr bwMode="auto">
            <a:xfrm rot="3965862">
              <a:off x="8616" y="11721"/>
              <a:ext cx="4" cy="14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9" name="Line 18"/>
            <p:cNvSpPr>
              <a:spLocks noChangeShapeType="1"/>
            </p:cNvSpPr>
            <p:nvPr/>
          </p:nvSpPr>
          <p:spPr bwMode="auto">
            <a:xfrm rot="-4156385">
              <a:off x="8611" y="11736"/>
              <a:ext cx="2" cy="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0" name="Oval 19"/>
            <p:cNvSpPr>
              <a:spLocks noChangeArrowheads="1"/>
            </p:cNvSpPr>
            <p:nvPr/>
          </p:nvSpPr>
          <p:spPr bwMode="auto">
            <a:xfrm>
              <a:off x="8509" y="12360"/>
              <a:ext cx="225" cy="209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29" name="Picture 9" descr="пробле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1779" y="206765"/>
            <a:ext cx="1277765" cy="186970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" name="Picture 2" descr="дво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4229" y="280340"/>
            <a:ext cx="1481228" cy="1495549"/>
          </a:xfrm>
          <a:prstGeom prst="rect">
            <a:avLst/>
          </a:prstGeom>
          <a:noFill/>
        </p:spPr>
      </p:pic>
      <p:pic>
        <p:nvPicPr>
          <p:cNvPr id="21" name="Picture 3" descr="лента-времен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8814" y="288548"/>
            <a:ext cx="1472214" cy="149864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24" y="289566"/>
            <a:ext cx="1477631" cy="14863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49" y="289537"/>
            <a:ext cx="1394125" cy="1486680"/>
          </a:xfrm>
          <a:prstGeom prst="rect">
            <a:avLst/>
          </a:prstGeom>
        </p:spPr>
      </p:pic>
      <p:grpSp>
        <p:nvGrpSpPr>
          <p:cNvPr id="22" name="Group 45"/>
          <p:cNvGrpSpPr>
            <a:grpSpLocks/>
          </p:cNvGrpSpPr>
          <p:nvPr/>
        </p:nvGrpSpPr>
        <p:grpSpPr bwMode="auto">
          <a:xfrm>
            <a:off x="1899926" y="963681"/>
            <a:ext cx="1329306" cy="1112254"/>
            <a:chOff x="4984" y="2384"/>
            <a:chExt cx="1871" cy="1872"/>
          </a:xfrm>
        </p:grpSpPr>
        <p:sp>
          <p:nvSpPr>
            <p:cNvPr id="23" name="Oval 46"/>
            <p:cNvSpPr>
              <a:spLocks noChangeAspect="1" noChangeArrowheads="1"/>
            </p:cNvSpPr>
            <p:nvPr/>
          </p:nvSpPr>
          <p:spPr bwMode="auto">
            <a:xfrm>
              <a:off x="4984" y="2384"/>
              <a:ext cx="1871" cy="1872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4" name="Oval 47"/>
            <p:cNvSpPr>
              <a:spLocks noChangeArrowheads="1"/>
            </p:cNvSpPr>
            <p:nvPr/>
          </p:nvSpPr>
          <p:spPr bwMode="auto">
            <a:xfrm>
              <a:off x="5024" y="2436"/>
              <a:ext cx="1792" cy="17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5" name="Oval 48"/>
            <p:cNvSpPr>
              <a:spLocks noChangeArrowheads="1"/>
            </p:cNvSpPr>
            <p:nvPr/>
          </p:nvSpPr>
          <p:spPr bwMode="auto">
            <a:xfrm>
              <a:off x="5148" y="2559"/>
              <a:ext cx="1548" cy="15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6" name="Line 49"/>
            <p:cNvSpPr>
              <a:spLocks noChangeShapeType="1"/>
            </p:cNvSpPr>
            <p:nvPr/>
          </p:nvSpPr>
          <p:spPr bwMode="auto">
            <a:xfrm>
              <a:off x="5917" y="2557"/>
              <a:ext cx="0" cy="15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50"/>
            <p:cNvSpPr>
              <a:spLocks noChangeShapeType="1"/>
            </p:cNvSpPr>
            <p:nvPr/>
          </p:nvSpPr>
          <p:spPr bwMode="auto">
            <a:xfrm rot="1260637">
              <a:off x="5926" y="2564"/>
              <a:ext cx="2" cy="15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51"/>
            <p:cNvSpPr>
              <a:spLocks noChangeShapeType="1"/>
            </p:cNvSpPr>
            <p:nvPr/>
          </p:nvSpPr>
          <p:spPr bwMode="auto">
            <a:xfrm rot="8064404">
              <a:off x="5917" y="2546"/>
              <a:ext cx="2" cy="15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52"/>
            <p:cNvSpPr>
              <a:spLocks noChangeShapeType="1"/>
            </p:cNvSpPr>
            <p:nvPr/>
          </p:nvSpPr>
          <p:spPr bwMode="auto">
            <a:xfrm rot="2397119">
              <a:off x="5912" y="2564"/>
              <a:ext cx="2" cy="1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53"/>
            <p:cNvSpPr>
              <a:spLocks noChangeShapeType="1"/>
            </p:cNvSpPr>
            <p:nvPr/>
          </p:nvSpPr>
          <p:spPr bwMode="auto">
            <a:xfrm rot="5400000">
              <a:off x="5920" y="2543"/>
              <a:ext cx="2" cy="15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54"/>
            <p:cNvSpPr>
              <a:spLocks noChangeShapeType="1"/>
            </p:cNvSpPr>
            <p:nvPr/>
          </p:nvSpPr>
          <p:spPr bwMode="auto">
            <a:xfrm rot="-1350814">
              <a:off x="5910" y="2548"/>
              <a:ext cx="0" cy="1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55"/>
            <p:cNvSpPr>
              <a:spLocks noChangeShapeType="1"/>
            </p:cNvSpPr>
            <p:nvPr/>
          </p:nvSpPr>
          <p:spPr bwMode="auto">
            <a:xfrm rot="3965862">
              <a:off x="5910" y="2542"/>
              <a:ext cx="2" cy="15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56"/>
            <p:cNvSpPr>
              <a:spLocks noChangeShapeType="1"/>
            </p:cNvSpPr>
            <p:nvPr/>
          </p:nvSpPr>
          <p:spPr bwMode="auto">
            <a:xfrm rot="-4156385">
              <a:off x="5930" y="2549"/>
              <a:ext cx="1" cy="15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Oval 57"/>
            <p:cNvSpPr>
              <a:spLocks noChangeAspect="1" noChangeArrowheads="1"/>
            </p:cNvSpPr>
            <p:nvPr/>
          </p:nvSpPr>
          <p:spPr bwMode="auto">
            <a:xfrm>
              <a:off x="5737" y="3138"/>
              <a:ext cx="351" cy="35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Oval 58"/>
            <p:cNvSpPr>
              <a:spLocks noChangeAspect="1" noChangeArrowheads="1"/>
            </p:cNvSpPr>
            <p:nvPr/>
          </p:nvSpPr>
          <p:spPr bwMode="auto">
            <a:xfrm>
              <a:off x="5783" y="3186"/>
              <a:ext cx="261" cy="259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9601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682314" y="337751"/>
            <a:ext cx="8089556" cy="621956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800" dirty="0" smtClean="0"/>
              <a:t>Продолжить разработку  общей периодизации читательского развития, типологии его нарушений и соответствующего терминологического аппарата </a:t>
            </a:r>
          </a:p>
          <a:p>
            <a:r>
              <a:rPr lang="ru-RU" sz="2800" dirty="0" smtClean="0"/>
              <a:t>Предусмотреть овладение этими новыми инструментами  в программах подготовки специалистов в области поддержки и развития чтения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Предусмотреть  разработку  методических  материалов для поддержки дошкольного этапа читательского развития  </a:t>
            </a:r>
          </a:p>
          <a:p>
            <a:pPr>
              <a:spcAft>
                <a:spcPts val="1200"/>
              </a:spcAft>
            </a:pPr>
            <a:r>
              <a:rPr lang="ru-RU" sz="2800" dirty="0" smtClean="0"/>
              <a:t>Предусмотреть разделы  поддержки и развития чтения  детей с ОВЗ, включая   создание нового поколения учебников  чтения для детей с нарушениями интеллекта и тяжелых форм  РДА  </a:t>
            </a:r>
          </a:p>
        </p:txBody>
      </p:sp>
    </p:spTree>
    <p:extLst>
      <p:ext uri="{BB962C8B-B14F-4D97-AF65-F5344CB8AC3E}">
        <p14:creationId xmlns:p14="http://schemas.microsoft.com/office/powerpoint/2010/main" xmlns="" val="1436572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89189" y="1556792"/>
            <a:ext cx="5964195" cy="420969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000" dirty="0">
                <a:solidFill>
                  <a:schemeClr val="bg2">
                    <a:lumMod val="25000"/>
                  </a:schemeClr>
                </a:solidFill>
              </a:rPr>
              <a:t>Адрес: </a:t>
            </a:r>
            <a:endParaRPr lang="en-US" sz="30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US" sz="4800" dirty="0" smtClean="0">
                <a:solidFill>
                  <a:schemeClr val="bg1"/>
                </a:solidFill>
              </a:rPr>
              <a:t>http://ikprao.ru</a:t>
            </a:r>
            <a:endParaRPr lang="ru-RU" sz="4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119121 </a:t>
            </a:r>
            <a:r>
              <a:rPr lang="ru-RU" sz="3000" dirty="0">
                <a:solidFill>
                  <a:schemeClr val="bg2">
                    <a:lumMod val="25000"/>
                  </a:schemeClr>
                </a:solidFill>
              </a:rPr>
              <a:t>Москва</a:t>
            </a:r>
          </a:p>
          <a:p>
            <a:pPr>
              <a:defRPr/>
            </a:pPr>
            <a:r>
              <a:rPr lang="ru-RU" sz="3000" dirty="0">
                <a:solidFill>
                  <a:schemeClr val="bg2">
                    <a:lumMod val="25000"/>
                  </a:schemeClr>
                </a:solidFill>
              </a:rPr>
              <a:t> Погодинская ул., д.8, кор.1</a:t>
            </a:r>
          </a:p>
          <a:p>
            <a:pPr>
              <a:defRPr/>
            </a:pPr>
            <a:r>
              <a:rPr lang="ru-RU" sz="3000" dirty="0">
                <a:solidFill>
                  <a:schemeClr val="bg2">
                    <a:lumMod val="25000"/>
                  </a:schemeClr>
                </a:solidFill>
              </a:rPr>
              <a:t>+7 499 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2450452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4800" dirty="0" err="1" smtClean="0">
                <a:solidFill>
                  <a:schemeClr val="bg1"/>
                </a:solidFill>
              </a:rPr>
              <a:t>info@ikp.email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pic>
        <p:nvPicPr>
          <p:cNvPr id="26630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3" t="841" r="66888" b="2943"/>
          <a:stretch>
            <a:fillRect/>
          </a:stretch>
        </p:blipFill>
        <p:spPr bwMode="auto">
          <a:xfrm>
            <a:off x="0" y="746796"/>
            <a:ext cx="2388973" cy="537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82" y="1013004"/>
            <a:ext cx="2251035" cy="92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642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319" y="1151238"/>
            <a:ext cx="2834640" cy="237744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>
                <a:solidFill>
                  <a:schemeClr val="tx1"/>
                </a:solidFill>
              </a:rPr>
              <a:t>Концепция как основа для разработки программы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867912" y="868680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Особенно ценным представляется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Хочется надеяться  на новый  уровень 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В докладе я хочу привлечь внимание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sz="3200" dirty="0" smtClean="0"/>
          </a:p>
          <a:p>
            <a:r>
              <a:rPr lang="ru-RU" sz="4400" dirty="0" smtClean="0"/>
              <a:t> </a:t>
            </a:r>
            <a:r>
              <a:rPr lang="ru-RU" sz="5100" dirty="0" smtClean="0"/>
              <a:t>к детям, испытывающим стойкие трудности в чтении;</a:t>
            </a:r>
          </a:p>
          <a:p>
            <a:r>
              <a:rPr lang="ru-RU" sz="5100" dirty="0" smtClean="0"/>
              <a:t>к дошкольному этапу приобщения детей к  чтению,  на котором образуется «ядро» читательской компетентности или  закладываются проблемы школьного чтения;</a:t>
            </a:r>
          </a:p>
          <a:p>
            <a:r>
              <a:rPr lang="ru-RU" sz="5100" dirty="0" smtClean="0"/>
              <a:t>к детям с ОВЗ как детям группы риска по успешному проживанию дошкольного этапа приобщения детей к  чтению;</a:t>
            </a:r>
          </a:p>
          <a:p>
            <a:r>
              <a:rPr lang="ru-RU" sz="5100" dirty="0" smtClean="0"/>
              <a:t>к достижениям отечественной научной школы дефектологии в области поддержки  ранних этапов читательского развития детей в норме и при  ОВЗ</a:t>
            </a: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val 2"/>
          <p:cNvSpPr>
            <a:spLocks noChangeArrowheads="1"/>
          </p:cNvSpPr>
          <p:nvPr/>
        </p:nvSpPr>
        <p:spPr bwMode="auto">
          <a:xfrm>
            <a:off x="1879814" y="2886286"/>
            <a:ext cx="5184775" cy="23034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8197" name="Group 4"/>
          <p:cNvGrpSpPr>
            <a:grpSpLocks noChangeAspect="1"/>
          </p:cNvGrpSpPr>
          <p:nvPr/>
        </p:nvGrpSpPr>
        <p:grpSpPr bwMode="auto">
          <a:xfrm>
            <a:off x="2311613" y="2456074"/>
            <a:ext cx="5975350" cy="2157413"/>
            <a:chOff x="2061" y="6502"/>
            <a:chExt cx="9410" cy="3398"/>
          </a:xfrm>
        </p:grpSpPr>
        <p:sp>
          <p:nvSpPr>
            <p:cNvPr id="8243" name="AutoShape 5"/>
            <p:cNvSpPr>
              <a:spLocks noChangeAspect="1" noChangeArrowheads="1"/>
            </p:cNvSpPr>
            <p:nvPr/>
          </p:nvSpPr>
          <p:spPr bwMode="auto">
            <a:xfrm>
              <a:off x="2061" y="6502"/>
              <a:ext cx="9410" cy="3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8244" name="Group 6"/>
            <p:cNvGrpSpPr>
              <a:grpSpLocks/>
            </p:cNvGrpSpPr>
            <p:nvPr/>
          </p:nvGrpSpPr>
          <p:grpSpPr bwMode="auto">
            <a:xfrm>
              <a:off x="2242" y="8493"/>
              <a:ext cx="1508" cy="1407"/>
              <a:chOff x="851" y="2717"/>
              <a:chExt cx="518" cy="518"/>
            </a:xfrm>
          </p:grpSpPr>
          <p:sp>
            <p:nvSpPr>
              <p:cNvPr id="8323" name="Oval 7"/>
              <p:cNvSpPr>
                <a:spLocks noChangeArrowheads="1"/>
              </p:cNvSpPr>
              <p:nvPr/>
            </p:nvSpPr>
            <p:spPr bwMode="auto">
              <a:xfrm>
                <a:off x="855" y="2721"/>
                <a:ext cx="511" cy="5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24" name="Line 8"/>
              <p:cNvSpPr>
                <a:spLocks noChangeShapeType="1"/>
              </p:cNvSpPr>
              <p:nvPr/>
            </p:nvSpPr>
            <p:spPr bwMode="auto">
              <a:xfrm>
                <a:off x="1109" y="2720"/>
                <a:ext cx="0" cy="5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Line 9"/>
              <p:cNvSpPr>
                <a:spLocks noChangeShapeType="1"/>
              </p:cNvSpPr>
              <p:nvPr/>
            </p:nvSpPr>
            <p:spPr bwMode="auto">
              <a:xfrm rot="1260637">
                <a:off x="1112" y="2723"/>
                <a:ext cx="0" cy="5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6" name="Line 10"/>
              <p:cNvSpPr>
                <a:spLocks noChangeShapeType="1"/>
              </p:cNvSpPr>
              <p:nvPr/>
            </p:nvSpPr>
            <p:spPr bwMode="auto">
              <a:xfrm rot="8064404">
                <a:off x="1109" y="2720"/>
                <a:ext cx="1" cy="5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7" name="Line 11"/>
              <p:cNvSpPr>
                <a:spLocks noChangeShapeType="1"/>
              </p:cNvSpPr>
              <p:nvPr/>
            </p:nvSpPr>
            <p:spPr bwMode="auto">
              <a:xfrm rot="2397119">
                <a:off x="1108" y="2723"/>
                <a:ext cx="0" cy="5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8" name="Line 12"/>
              <p:cNvSpPr>
                <a:spLocks noChangeShapeType="1"/>
              </p:cNvSpPr>
              <p:nvPr/>
            </p:nvSpPr>
            <p:spPr bwMode="auto">
              <a:xfrm rot="5400000">
                <a:off x="1110" y="2719"/>
                <a:ext cx="1" cy="5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9" name="Line 13"/>
              <p:cNvSpPr>
                <a:spLocks noChangeShapeType="1"/>
              </p:cNvSpPr>
              <p:nvPr/>
            </p:nvSpPr>
            <p:spPr bwMode="auto">
              <a:xfrm rot="-1350814">
                <a:off x="1107" y="2717"/>
                <a:ext cx="0" cy="5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Line 14"/>
              <p:cNvSpPr>
                <a:spLocks noChangeShapeType="1"/>
              </p:cNvSpPr>
              <p:nvPr/>
            </p:nvSpPr>
            <p:spPr bwMode="auto">
              <a:xfrm rot="3965862">
                <a:off x="1106" y="2719"/>
                <a:ext cx="1" cy="5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Line 15"/>
              <p:cNvSpPr>
                <a:spLocks noChangeShapeType="1"/>
              </p:cNvSpPr>
              <p:nvPr/>
            </p:nvSpPr>
            <p:spPr bwMode="auto">
              <a:xfrm rot="-4156385">
                <a:off x="1113" y="2722"/>
                <a:ext cx="1" cy="5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2" name="Oval 16"/>
              <p:cNvSpPr>
                <a:spLocks noChangeArrowheads="1"/>
              </p:cNvSpPr>
              <p:nvPr/>
            </p:nvSpPr>
            <p:spPr bwMode="auto">
              <a:xfrm>
                <a:off x="1072" y="2938"/>
                <a:ext cx="77" cy="77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8245" name="Text Box 17"/>
            <p:cNvSpPr txBox="1">
              <a:spLocks noChangeArrowheads="1"/>
            </p:cNvSpPr>
            <p:nvPr/>
          </p:nvSpPr>
          <p:spPr bwMode="auto">
            <a:xfrm>
              <a:off x="2061" y="6799"/>
              <a:ext cx="1603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238" tIns="36119" rIns="72238" bIns="36119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/>
                <a:t> </a:t>
              </a:r>
              <a:endParaRPr lang="ru-RU" altLang="ru-RU"/>
            </a:p>
          </p:txBody>
        </p:sp>
        <p:sp>
          <p:nvSpPr>
            <p:cNvPr id="8246" name="Text Box 18"/>
            <p:cNvSpPr txBox="1">
              <a:spLocks noChangeArrowheads="1"/>
            </p:cNvSpPr>
            <p:nvPr/>
          </p:nvSpPr>
          <p:spPr bwMode="auto">
            <a:xfrm>
              <a:off x="4041" y="6768"/>
              <a:ext cx="2514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238" tIns="36119" rIns="72238" bIns="36119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8247" name="Group 19"/>
            <p:cNvGrpSpPr>
              <a:grpSpLocks/>
            </p:cNvGrpSpPr>
            <p:nvPr/>
          </p:nvGrpSpPr>
          <p:grpSpPr bwMode="auto">
            <a:xfrm>
              <a:off x="3690" y="8312"/>
              <a:ext cx="1508" cy="1449"/>
              <a:chOff x="2334" y="10560"/>
              <a:chExt cx="1508" cy="1449"/>
            </a:xfrm>
          </p:grpSpPr>
          <p:grpSp>
            <p:nvGrpSpPr>
              <p:cNvPr id="8311" name="Group 20"/>
              <p:cNvGrpSpPr>
                <a:grpSpLocks/>
              </p:cNvGrpSpPr>
              <p:nvPr/>
            </p:nvGrpSpPr>
            <p:grpSpPr bwMode="auto">
              <a:xfrm>
                <a:off x="2334" y="10581"/>
                <a:ext cx="1508" cy="1407"/>
                <a:chOff x="851" y="2717"/>
                <a:chExt cx="518" cy="518"/>
              </a:xfrm>
            </p:grpSpPr>
            <p:sp>
              <p:nvSpPr>
                <p:cNvPr id="8313" name="Oval 21"/>
                <p:cNvSpPr>
                  <a:spLocks noChangeArrowheads="1"/>
                </p:cNvSpPr>
                <p:nvPr/>
              </p:nvSpPr>
              <p:spPr bwMode="auto">
                <a:xfrm>
                  <a:off x="855" y="2721"/>
                  <a:ext cx="511" cy="51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8314" name="Line 22"/>
                <p:cNvSpPr>
                  <a:spLocks noChangeShapeType="1"/>
                </p:cNvSpPr>
                <p:nvPr/>
              </p:nvSpPr>
              <p:spPr bwMode="auto">
                <a:xfrm>
                  <a:off x="1109" y="2720"/>
                  <a:ext cx="0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15" name="Line 23"/>
                <p:cNvSpPr>
                  <a:spLocks noChangeShapeType="1"/>
                </p:cNvSpPr>
                <p:nvPr/>
              </p:nvSpPr>
              <p:spPr bwMode="auto">
                <a:xfrm rot="1260637">
                  <a:off x="1112" y="2723"/>
                  <a:ext cx="0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16" name="Line 24"/>
                <p:cNvSpPr>
                  <a:spLocks noChangeShapeType="1"/>
                </p:cNvSpPr>
                <p:nvPr/>
              </p:nvSpPr>
              <p:spPr bwMode="auto">
                <a:xfrm rot="8064404">
                  <a:off x="1109" y="2720"/>
                  <a:ext cx="1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17" name="Line 25"/>
                <p:cNvSpPr>
                  <a:spLocks noChangeShapeType="1"/>
                </p:cNvSpPr>
                <p:nvPr/>
              </p:nvSpPr>
              <p:spPr bwMode="auto">
                <a:xfrm rot="2397119">
                  <a:off x="1108" y="2723"/>
                  <a:ext cx="0" cy="5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18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1110" y="2719"/>
                  <a:ext cx="1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19" name="Line 27"/>
                <p:cNvSpPr>
                  <a:spLocks noChangeShapeType="1"/>
                </p:cNvSpPr>
                <p:nvPr/>
              </p:nvSpPr>
              <p:spPr bwMode="auto">
                <a:xfrm rot="-1350814">
                  <a:off x="1107" y="2717"/>
                  <a:ext cx="0" cy="5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20" name="Line 28"/>
                <p:cNvSpPr>
                  <a:spLocks noChangeShapeType="1"/>
                </p:cNvSpPr>
                <p:nvPr/>
              </p:nvSpPr>
              <p:spPr bwMode="auto">
                <a:xfrm rot="3965862">
                  <a:off x="1106" y="2719"/>
                  <a:ext cx="1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21" name="Line 29"/>
                <p:cNvSpPr>
                  <a:spLocks noChangeShapeType="1"/>
                </p:cNvSpPr>
                <p:nvPr/>
              </p:nvSpPr>
              <p:spPr bwMode="auto">
                <a:xfrm rot="-4156385">
                  <a:off x="1113" y="2722"/>
                  <a:ext cx="1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22" name="Oval 30"/>
                <p:cNvSpPr>
                  <a:spLocks noChangeArrowheads="1"/>
                </p:cNvSpPr>
                <p:nvPr/>
              </p:nvSpPr>
              <p:spPr bwMode="auto">
                <a:xfrm>
                  <a:off x="1072" y="2938"/>
                  <a:ext cx="77" cy="77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sp>
            <p:nvSpPr>
              <p:cNvPr id="8312" name="Oval 31"/>
              <p:cNvSpPr>
                <a:spLocks noChangeArrowheads="1"/>
              </p:cNvSpPr>
              <p:nvPr/>
            </p:nvSpPr>
            <p:spPr bwMode="auto">
              <a:xfrm>
                <a:off x="2370" y="10560"/>
                <a:ext cx="1449" cy="1449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8248" name="Group 32"/>
            <p:cNvGrpSpPr>
              <a:grpSpLocks/>
            </p:cNvGrpSpPr>
            <p:nvPr/>
          </p:nvGrpSpPr>
          <p:grpSpPr bwMode="auto">
            <a:xfrm>
              <a:off x="5319" y="8131"/>
              <a:ext cx="1792" cy="1766"/>
              <a:chOff x="2061" y="2490"/>
              <a:chExt cx="1792" cy="1766"/>
            </a:xfrm>
          </p:grpSpPr>
          <p:sp>
            <p:nvSpPr>
              <p:cNvPr id="8284" name="Oval 33"/>
              <p:cNvSpPr>
                <a:spLocks noChangeArrowheads="1"/>
              </p:cNvSpPr>
              <p:nvPr/>
            </p:nvSpPr>
            <p:spPr bwMode="auto">
              <a:xfrm>
                <a:off x="2061" y="2490"/>
                <a:ext cx="1792" cy="1766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85" name="Oval 34"/>
              <p:cNvSpPr>
                <a:spLocks noChangeArrowheads="1"/>
              </p:cNvSpPr>
              <p:nvPr/>
            </p:nvSpPr>
            <p:spPr bwMode="auto">
              <a:xfrm>
                <a:off x="2185" y="2613"/>
                <a:ext cx="1548" cy="152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86" name="Line 35"/>
              <p:cNvSpPr>
                <a:spLocks noChangeShapeType="1"/>
              </p:cNvSpPr>
              <p:nvPr/>
            </p:nvSpPr>
            <p:spPr bwMode="auto">
              <a:xfrm>
                <a:off x="2954" y="2611"/>
                <a:ext cx="0" cy="15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87" name="Line 36"/>
              <p:cNvSpPr>
                <a:spLocks noChangeShapeType="1"/>
              </p:cNvSpPr>
              <p:nvPr/>
            </p:nvSpPr>
            <p:spPr bwMode="auto">
              <a:xfrm rot="1260637">
                <a:off x="2963" y="2618"/>
                <a:ext cx="2" cy="15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88" name="Line 37"/>
              <p:cNvSpPr>
                <a:spLocks noChangeShapeType="1"/>
              </p:cNvSpPr>
              <p:nvPr/>
            </p:nvSpPr>
            <p:spPr bwMode="auto">
              <a:xfrm rot="8064404">
                <a:off x="2954" y="2600"/>
                <a:ext cx="2" cy="15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89" name="Line 38"/>
              <p:cNvSpPr>
                <a:spLocks noChangeShapeType="1"/>
              </p:cNvSpPr>
              <p:nvPr/>
            </p:nvSpPr>
            <p:spPr bwMode="auto">
              <a:xfrm rot="2397119">
                <a:off x="2949" y="2618"/>
                <a:ext cx="2" cy="15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0" name="Line 39"/>
              <p:cNvSpPr>
                <a:spLocks noChangeShapeType="1"/>
              </p:cNvSpPr>
              <p:nvPr/>
            </p:nvSpPr>
            <p:spPr bwMode="auto">
              <a:xfrm rot="5400000">
                <a:off x="2957" y="2597"/>
                <a:ext cx="2" cy="15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1" name="Line 40"/>
              <p:cNvSpPr>
                <a:spLocks noChangeShapeType="1"/>
              </p:cNvSpPr>
              <p:nvPr/>
            </p:nvSpPr>
            <p:spPr bwMode="auto">
              <a:xfrm rot="-1350814">
                <a:off x="2947" y="2602"/>
                <a:ext cx="0" cy="15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2" name="Line 41"/>
              <p:cNvSpPr>
                <a:spLocks noChangeShapeType="1"/>
              </p:cNvSpPr>
              <p:nvPr/>
            </p:nvSpPr>
            <p:spPr bwMode="auto">
              <a:xfrm rot="3965862">
                <a:off x="2947" y="2596"/>
                <a:ext cx="2" cy="15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3" name="Line 42"/>
              <p:cNvSpPr>
                <a:spLocks noChangeShapeType="1"/>
              </p:cNvSpPr>
              <p:nvPr/>
            </p:nvSpPr>
            <p:spPr bwMode="auto">
              <a:xfrm rot="-4156385">
                <a:off x="2967" y="2603"/>
                <a:ext cx="1" cy="1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4" name="Oval 43"/>
              <p:cNvSpPr>
                <a:spLocks noChangeAspect="1" noChangeArrowheads="1"/>
              </p:cNvSpPr>
              <p:nvPr/>
            </p:nvSpPr>
            <p:spPr bwMode="auto">
              <a:xfrm>
                <a:off x="2774" y="3192"/>
                <a:ext cx="351" cy="351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95" name="Oval 44"/>
              <p:cNvSpPr>
                <a:spLocks noChangeAspect="1" noChangeArrowheads="1"/>
              </p:cNvSpPr>
              <p:nvPr/>
            </p:nvSpPr>
            <p:spPr bwMode="auto">
              <a:xfrm>
                <a:off x="2820" y="3240"/>
                <a:ext cx="261" cy="259"/>
              </a:xfrm>
              <a:prstGeom prst="ellipse">
                <a:avLst/>
              </a:prstGeom>
              <a:solidFill>
                <a:srgbClr val="80808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96" name="Oval 45"/>
              <p:cNvSpPr>
                <a:spLocks noChangeAspect="1" noChangeArrowheads="1"/>
              </p:cNvSpPr>
              <p:nvPr/>
            </p:nvSpPr>
            <p:spPr bwMode="auto">
              <a:xfrm>
                <a:off x="3723" y="3682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97" name="Oval 46"/>
              <p:cNvSpPr>
                <a:spLocks noChangeAspect="1" noChangeArrowheads="1"/>
              </p:cNvSpPr>
              <p:nvPr/>
            </p:nvSpPr>
            <p:spPr bwMode="auto">
              <a:xfrm>
                <a:off x="3336" y="4045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98" name="Oval 47"/>
              <p:cNvSpPr>
                <a:spLocks noChangeAspect="1" noChangeArrowheads="1"/>
              </p:cNvSpPr>
              <p:nvPr/>
            </p:nvSpPr>
            <p:spPr bwMode="auto">
              <a:xfrm>
                <a:off x="2103" y="3193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99" name="Oval 48"/>
              <p:cNvSpPr>
                <a:spLocks noChangeAspect="1" noChangeArrowheads="1"/>
              </p:cNvSpPr>
              <p:nvPr/>
            </p:nvSpPr>
            <p:spPr bwMode="auto">
              <a:xfrm>
                <a:off x="3381" y="2611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00" name="Oval 49"/>
              <p:cNvSpPr>
                <a:spLocks noChangeAspect="1" noChangeArrowheads="1"/>
              </p:cNvSpPr>
              <p:nvPr/>
            </p:nvSpPr>
            <p:spPr bwMode="auto">
              <a:xfrm>
                <a:off x="2607" y="2623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01" name="Oval 50"/>
              <p:cNvSpPr>
                <a:spLocks noChangeAspect="1" noChangeArrowheads="1"/>
              </p:cNvSpPr>
              <p:nvPr/>
            </p:nvSpPr>
            <p:spPr bwMode="auto">
              <a:xfrm>
                <a:off x="3702" y="3115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02" name="Oval 51"/>
              <p:cNvSpPr>
                <a:spLocks noChangeAspect="1" noChangeArrowheads="1"/>
              </p:cNvSpPr>
              <p:nvPr/>
            </p:nvSpPr>
            <p:spPr bwMode="auto">
              <a:xfrm>
                <a:off x="3054" y="4168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03" name="Oval 52"/>
              <p:cNvSpPr>
                <a:spLocks noChangeAspect="1" noChangeArrowheads="1"/>
              </p:cNvSpPr>
              <p:nvPr/>
            </p:nvSpPr>
            <p:spPr bwMode="auto">
              <a:xfrm>
                <a:off x="2553" y="4099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04" name="Oval 53"/>
              <p:cNvSpPr>
                <a:spLocks noChangeAspect="1" noChangeArrowheads="1"/>
              </p:cNvSpPr>
              <p:nvPr/>
            </p:nvSpPr>
            <p:spPr bwMode="auto">
              <a:xfrm>
                <a:off x="2277" y="3808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05" name="Oval 54"/>
              <p:cNvSpPr>
                <a:spLocks noChangeAspect="1" noChangeArrowheads="1"/>
              </p:cNvSpPr>
              <p:nvPr/>
            </p:nvSpPr>
            <p:spPr bwMode="auto">
              <a:xfrm>
                <a:off x="3582" y="3823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06" name="Oval 55"/>
              <p:cNvSpPr>
                <a:spLocks noChangeAspect="1" noChangeArrowheads="1"/>
              </p:cNvSpPr>
              <p:nvPr/>
            </p:nvSpPr>
            <p:spPr bwMode="auto">
              <a:xfrm>
                <a:off x="2904" y="2509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07" name="Oval 56"/>
              <p:cNvSpPr>
                <a:spLocks noChangeAspect="1" noChangeArrowheads="1"/>
              </p:cNvSpPr>
              <p:nvPr/>
            </p:nvSpPr>
            <p:spPr bwMode="auto">
              <a:xfrm>
                <a:off x="2313" y="2833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08" name="Oval 57"/>
              <p:cNvSpPr>
                <a:spLocks noChangeAspect="1" noChangeArrowheads="1"/>
              </p:cNvSpPr>
              <p:nvPr/>
            </p:nvSpPr>
            <p:spPr bwMode="auto">
              <a:xfrm>
                <a:off x="3711" y="3601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09" name="Oval 58"/>
              <p:cNvSpPr>
                <a:spLocks noChangeAspect="1" noChangeArrowheads="1"/>
              </p:cNvSpPr>
              <p:nvPr/>
            </p:nvSpPr>
            <p:spPr bwMode="auto">
              <a:xfrm>
                <a:off x="3411" y="4030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10" name="Oval 59"/>
              <p:cNvSpPr>
                <a:spLocks noChangeAspect="1" noChangeArrowheads="1"/>
              </p:cNvSpPr>
              <p:nvPr/>
            </p:nvSpPr>
            <p:spPr bwMode="auto">
              <a:xfrm>
                <a:off x="3750" y="3229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8249" name="Group 60"/>
            <p:cNvGrpSpPr>
              <a:grpSpLocks/>
            </p:cNvGrpSpPr>
            <p:nvPr/>
          </p:nvGrpSpPr>
          <p:grpSpPr bwMode="auto">
            <a:xfrm>
              <a:off x="7129" y="7769"/>
              <a:ext cx="2041" cy="2041"/>
              <a:chOff x="2074" y="7374"/>
              <a:chExt cx="2041" cy="2041"/>
            </a:xfrm>
          </p:grpSpPr>
          <p:sp>
            <p:nvSpPr>
              <p:cNvPr id="8268" name="Oval 61"/>
              <p:cNvSpPr>
                <a:spLocks noChangeArrowheads="1"/>
              </p:cNvSpPr>
              <p:nvPr/>
            </p:nvSpPr>
            <p:spPr bwMode="auto">
              <a:xfrm>
                <a:off x="2074" y="7374"/>
                <a:ext cx="2041" cy="2041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69" name="Oval 62"/>
              <p:cNvSpPr>
                <a:spLocks noChangeArrowheads="1"/>
              </p:cNvSpPr>
              <p:nvPr/>
            </p:nvSpPr>
            <p:spPr bwMode="auto">
              <a:xfrm>
                <a:off x="2215" y="7516"/>
                <a:ext cx="1763" cy="17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70" name="Line 63"/>
              <p:cNvSpPr>
                <a:spLocks noChangeShapeType="1"/>
              </p:cNvSpPr>
              <p:nvPr/>
            </p:nvSpPr>
            <p:spPr bwMode="auto">
              <a:xfrm>
                <a:off x="3091" y="7514"/>
                <a:ext cx="0" cy="17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1" name="Line 64"/>
              <p:cNvSpPr>
                <a:spLocks noChangeShapeType="1"/>
              </p:cNvSpPr>
              <p:nvPr/>
            </p:nvSpPr>
            <p:spPr bwMode="auto">
              <a:xfrm rot="1260637">
                <a:off x="3101" y="7522"/>
                <a:ext cx="3" cy="17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2" name="Line 65"/>
              <p:cNvSpPr>
                <a:spLocks noChangeShapeType="1"/>
              </p:cNvSpPr>
              <p:nvPr/>
            </p:nvSpPr>
            <p:spPr bwMode="auto">
              <a:xfrm rot="8064404">
                <a:off x="3092" y="7514"/>
                <a:ext cx="2" cy="17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3" name="Line 66"/>
              <p:cNvSpPr>
                <a:spLocks noChangeShapeType="1"/>
              </p:cNvSpPr>
              <p:nvPr/>
            </p:nvSpPr>
            <p:spPr bwMode="auto">
              <a:xfrm rot="2397119">
                <a:off x="3085" y="7522"/>
                <a:ext cx="3" cy="17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4" name="Line 67"/>
              <p:cNvSpPr>
                <a:spLocks noChangeShapeType="1"/>
              </p:cNvSpPr>
              <p:nvPr/>
            </p:nvSpPr>
            <p:spPr bwMode="auto">
              <a:xfrm rot="5400000">
                <a:off x="3095" y="7510"/>
                <a:ext cx="2" cy="17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5" name="Line 68"/>
              <p:cNvSpPr>
                <a:spLocks noChangeShapeType="1"/>
              </p:cNvSpPr>
              <p:nvPr/>
            </p:nvSpPr>
            <p:spPr bwMode="auto">
              <a:xfrm rot="-1350814">
                <a:off x="3083" y="7503"/>
                <a:ext cx="0" cy="17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6" name="Line 69"/>
              <p:cNvSpPr>
                <a:spLocks noChangeShapeType="1"/>
              </p:cNvSpPr>
              <p:nvPr/>
            </p:nvSpPr>
            <p:spPr bwMode="auto">
              <a:xfrm rot="3965862">
                <a:off x="3083" y="7510"/>
                <a:ext cx="2" cy="17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7" name="Line 70"/>
              <p:cNvSpPr>
                <a:spLocks noChangeShapeType="1"/>
              </p:cNvSpPr>
              <p:nvPr/>
            </p:nvSpPr>
            <p:spPr bwMode="auto">
              <a:xfrm rot="-4156385">
                <a:off x="3106" y="7517"/>
                <a:ext cx="1" cy="17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8" name="Oval 71"/>
              <p:cNvSpPr>
                <a:spLocks noChangeAspect="1" noChangeArrowheads="1"/>
              </p:cNvSpPr>
              <p:nvPr/>
            </p:nvSpPr>
            <p:spPr bwMode="auto">
              <a:xfrm>
                <a:off x="2886" y="8185"/>
                <a:ext cx="400" cy="406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79" name="Oval 72"/>
              <p:cNvSpPr>
                <a:spLocks noChangeAspect="1" noChangeArrowheads="1"/>
              </p:cNvSpPr>
              <p:nvPr/>
            </p:nvSpPr>
            <p:spPr bwMode="auto">
              <a:xfrm>
                <a:off x="2938" y="8241"/>
                <a:ext cx="298" cy="299"/>
              </a:xfrm>
              <a:prstGeom prst="ellipse">
                <a:avLst/>
              </a:prstGeom>
              <a:solidFill>
                <a:srgbClr val="80808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80" name="AutoShape 73"/>
              <p:cNvSpPr>
                <a:spLocks noChangeArrowheads="1"/>
              </p:cNvSpPr>
              <p:nvPr/>
            </p:nvSpPr>
            <p:spPr bwMode="auto">
              <a:xfrm>
                <a:off x="2172" y="7473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81" name="AutoShape 74"/>
              <p:cNvSpPr>
                <a:spLocks noChangeArrowheads="1"/>
              </p:cNvSpPr>
              <p:nvPr/>
            </p:nvSpPr>
            <p:spPr bwMode="auto">
              <a:xfrm rot="660000">
                <a:off x="2183" y="7486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82" name="AutoShape 75"/>
              <p:cNvSpPr>
                <a:spLocks noChangeArrowheads="1"/>
              </p:cNvSpPr>
              <p:nvPr/>
            </p:nvSpPr>
            <p:spPr bwMode="auto">
              <a:xfrm rot="1320000">
                <a:off x="2183" y="7460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83" name="AutoShape 76"/>
              <p:cNvSpPr>
                <a:spLocks noChangeArrowheads="1"/>
              </p:cNvSpPr>
              <p:nvPr/>
            </p:nvSpPr>
            <p:spPr bwMode="auto">
              <a:xfrm rot="360000">
                <a:off x="2182" y="7460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8250" name="Group 77"/>
            <p:cNvGrpSpPr>
              <a:grpSpLocks/>
            </p:cNvGrpSpPr>
            <p:nvPr/>
          </p:nvGrpSpPr>
          <p:grpSpPr bwMode="auto">
            <a:xfrm>
              <a:off x="9301" y="7588"/>
              <a:ext cx="2170" cy="2171"/>
              <a:chOff x="2289" y="11202"/>
              <a:chExt cx="2170" cy="2171"/>
            </a:xfrm>
          </p:grpSpPr>
          <p:sp>
            <p:nvSpPr>
              <p:cNvPr id="8251" name="Oval 78"/>
              <p:cNvSpPr>
                <a:spLocks noChangeArrowheads="1"/>
              </p:cNvSpPr>
              <p:nvPr/>
            </p:nvSpPr>
            <p:spPr bwMode="auto">
              <a:xfrm>
                <a:off x="2289" y="11202"/>
                <a:ext cx="2170" cy="2171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52" name="Oval 79"/>
              <p:cNvSpPr>
                <a:spLocks noChangeArrowheads="1"/>
              </p:cNvSpPr>
              <p:nvPr/>
            </p:nvSpPr>
            <p:spPr bwMode="auto">
              <a:xfrm>
                <a:off x="2348" y="11264"/>
                <a:ext cx="2041" cy="2041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53" name="Oval 80"/>
              <p:cNvSpPr>
                <a:spLocks noChangeArrowheads="1"/>
              </p:cNvSpPr>
              <p:nvPr/>
            </p:nvSpPr>
            <p:spPr bwMode="auto">
              <a:xfrm>
                <a:off x="2489" y="11406"/>
                <a:ext cx="1763" cy="17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54" name="Line 81"/>
              <p:cNvSpPr>
                <a:spLocks noChangeShapeType="1"/>
              </p:cNvSpPr>
              <p:nvPr/>
            </p:nvSpPr>
            <p:spPr bwMode="auto">
              <a:xfrm>
                <a:off x="3365" y="11404"/>
                <a:ext cx="0" cy="17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5" name="Line 82"/>
              <p:cNvSpPr>
                <a:spLocks noChangeShapeType="1"/>
              </p:cNvSpPr>
              <p:nvPr/>
            </p:nvSpPr>
            <p:spPr bwMode="auto">
              <a:xfrm rot="1260637">
                <a:off x="3375" y="11412"/>
                <a:ext cx="3" cy="17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6" name="Line 83"/>
              <p:cNvSpPr>
                <a:spLocks noChangeShapeType="1"/>
              </p:cNvSpPr>
              <p:nvPr/>
            </p:nvSpPr>
            <p:spPr bwMode="auto">
              <a:xfrm rot="8064404">
                <a:off x="3366" y="11404"/>
                <a:ext cx="2" cy="17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7" name="Line 84"/>
              <p:cNvSpPr>
                <a:spLocks noChangeShapeType="1"/>
              </p:cNvSpPr>
              <p:nvPr/>
            </p:nvSpPr>
            <p:spPr bwMode="auto">
              <a:xfrm rot="2397119">
                <a:off x="3359" y="11412"/>
                <a:ext cx="3" cy="17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8" name="Line 85"/>
              <p:cNvSpPr>
                <a:spLocks noChangeShapeType="1"/>
              </p:cNvSpPr>
              <p:nvPr/>
            </p:nvSpPr>
            <p:spPr bwMode="auto">
              <a:xfrm rot="5400000">
                <a:off x="3369" y="11400"/>
                <a:ext cx="2" cy="17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9" name="Line 86"/>
              <p:cNvSpPr>
                <a:spLocks noChangeShapeType="1"/>
              </p:cNvSpPr>
              <p:nvPr/>
            </p:nvSpPr>
            <p:spPr bwMode="auto">
              <a:xfrm rot="-1350814">
                <a:off x="3357" y="11393"/>
                <a:ext cx="0" cy="17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0" name="Line 87"/>
              <p:cNvSpPr>
                <a:spLocks noChangeShapeType="1"/>
              </p:cNvSpPr>
              <p:nvPr/>
            </p:nvSpPr>
            <p:spPr bwMode="auto">
              <a:xfrm rot="3965862">
                <a:off x="3357" y="11400"/>
                <a:ext cx="2" cy="17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1" name="Line 88"/>
              <p:cNvSpPr>
                <a:spLocks noChangeShapeType="1"/>
              </p:cNvSpPr>
              <p:nvPr/>
            </p:nvSpPr>
            <p:spPr bwMode="auto">
              <a:xfrm rot="-4156385">
                <a:off x="3380" y="11407"/>
                <a:ext cx="1" cy="17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2" name="Oval 89"/>
              <p:cNvSpPr>
                <a:spLocks noChangeAspect="1" noChangeArrowheads="1"/>
              </p:cNvSpPr>
              <p:nvPr/>
            </p:nvSpPr>
            <p:spPr bwMode="auto">
              <a:xfrm>
                <a:off x="3160" y="12075"/>
                <a:ext cx="400" cy="406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63" name="Oval 90"/>
              <p:cNvSpPr>
                <a:spLocks noChangeAspect="1" noChangeArrowheads="1"/>
              </p:cNvSpPr>
              <p:nvPr/>
            </p:nvSpPr>
            <p:spPr bwMode="auto">
              <a:xfrm>
                <a:off x="3209" y="12131"/>
                <a:ext cx="298" cy="299"/>
              </a:xfrm>
              <a:prstGeom prst="ellipse">
                <a:avLst/>
              </a:prstGeom>
              <a:solidFill>
                <a:srgbClr val="80808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64" name="AutoShape 91"/>
              <p:cNvSpPr>
                <a:spLocks noChangeArrowheads="1"/>
              </p:cNvSpPr>
              <p:nvPr/>
            </p:nvSpPr>
            <p:spPr bwMode="auto">
              <a:xfrm>
                <a:off x="2446" y="11363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65" name="AutoShape 92"/>
              <p:cNvSpPr>
                <a:spLocks noChangeArrowheads="1"/>
              </p:cNvSpPr>
              <p:nvPr/>
            </p:nvSpPr>
            <p:spPr bwMode="auto">
              <a:xfrm rot="660000">
                <a:off x="2457" y="11376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66" name="AutoShape 93"/>
              <p:cNvSpPr>
                <a:spLocks noChangeArrowheads="1"/>
              </p:cNvSpPr>
              <p:nvPr/>
            </p:nvSpPr>
            <p:spPr bwMode="auto">
              <a:xfrm rot="1320000">
                <a:off x="2478" y="11350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67" name="AutoShape 94"/>
              <p:cNvSpPr>
                <a:spLocks noChangeArrowheads="1"/>
              </p:cNvSpPr>
              <p:nvPr/>
            </p:nvSpPr>
            <p:spPr bwMode="auto">
              <a:xfrm rot="360000">
                <a:off x="2456" y="11350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8198" name="Group 96"/>
          <p:cNvGrpSpPr>
            <a:grpSpLocks/>
          </p:cNvGrpSpPr>
          <p:nvPr/>
        </p:nvGrpSpPr>
        <p:grpSpPr bwMode="auto">
          <a:xfrm>
            <a:off x="8361575" y="2957723"/>
            <a:ext cx="1619250" cy="1619250"/>
            <a:chOff x="2287" y="14219"/>
            <a:chExt cx="2551" cy="2551"/>
          </a:xfrm>
        </p:grpSpPr>
        <p:sp>
          <p:nvSpPr>
            <p:cNvPr id="8226" name="Oval 97"/>
            <p:cNvSpPr>
              <a:spLocks noChangeAspect="1" noChangeArrowheads="1"/>
            </p:cNvSpPr>
            <p:nvPr/>
          </p:nvSpPr>
          <p:spPr bwMode="auto">
            <a:xfrm>
              <a:off x="2287" y="14219"/>
              <a:ext cx="2551" cy="2551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27" name="Oval 98"/>
            <p:cNvSpPr>
              <a:spLocks noChangeAspect="1" noChangeArrowheads="1"/>
            </p:cNvSpPr>
            <p:nvPr/>
          </p:nvSpPr>
          <p:spPr bwMode="auto">
            <a:xfrm>
              <a:off x="2484" y="14414"/>
              <a:ext cx="2154" cy="215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28" name="Oval 99"/>
            <p:cNvSpPr>
              <a:spLocks noChangeArrowheads="1"/>
            </p:cNvSpPr>
            <p:nvPr/>
          </p:nvSpPr>
          <p:spPr bwMode="auto">
            <a:xfrm>
              <a:off x="2676" y="14607"/>
              <a:ext cx="1763" cy="17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29" name="Line 100"/>
            <p:cNvSpPr>
              <a:spLocks noChangeShapeType="1"/>
            </p:cNvSpPr>
            <p:nvPr/>
          </p:nvSpPr>
          <p:spPr bwMode="auto">
            <a:xfrm>
              <a:off x="3552" y="14605"/>
              <a:ext cx="0" cy="17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Line 101"/>
            <p:cNvSpPr>
              <a:spLocks noChangeShapeType="1"/>
            </p:cNvSpPr>
            <p:nvPr/>
          </p:nvSpPr>
          <p:spPr bwMode="auto">
            <a:xfrm rot="1260637">
              <a:off x="3562" y="14613"/>
              <a:ext cx="3" cy="17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Line 102"/>
            <p:cNvSpPr>
              <a:spLocks noChangeShapeType="1"/>
            </p:cNvSpPr>
            <p:nvPr/>
          </p:nvSpPr>
          <p:spPr bwMode="auto">
            <a:xfrm rot="8064404">
              <a:off x="3553" y="14605"/>
              <a:ext cx="2" cy="1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Line 103"/>
            <p:cNvSpPr>
              <a:spLocks noChangeShapeType="1"/>
            </p:cNvSpPr>
            <p:nvPr/>
          </p:nvSpPr>
          <p:spPr bwMode="auto">
            <a:xfrm rot="2397119">
              <a:off x="3546" y="14613"/>
              <a:ext cx="3" cy="17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Line 104"/>
            <p:cNvSpPr>
              <a:spLocks noChangeShapeType="1"/>
            </p:cNvSpPr>
            <p:nvPr/>
          </p:nvSpPr>
          <p:spPr bwMode="auto">
            <a:xfrm rot="5400000">
              <a:off x="3556" y="14601"/>
              <a:ext cx="2" cy="17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Line 105"/>
            <p:cNvSpPr>
              <a:spLocks noChangeShapeType="1"/>
            </p:cNvSpPr>
            <p:nvPr/>
          </p:nvSpPr>
          <p:spPr bwMode="auto">
            <a:xfrm rot="-1350814">
              <a:off x="3544" y="14594"/>
              <a:ext cx="0" cy="17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Line 106"/>
            <p:cNvSpPr>
              <a:spLocks noChangeShapeType="1"/>
            </p:cNvSpPr>
            <p:nvPr/>
          </p:nvSpPr>
          <p:spPr bwMode="auto">
            <a:xfrm rot="3965862">
              <a:off x="3544" y="14601"/>
              <a:ext cx="2" cy="17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Line 107"/>
            <p:cNvSpPr>
              <a:spLocks noChangeShapeType="1"/>
            </p:cNvSpPr>
            <p:nvPr/>
          </p:nvSpPr>
          <p:spPr bwMode="auto">
            <a:xfrm rot="-4156385">
              <a:off x="3567" y="14608"/>
              <a:ext cx="1" cy="17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Oval 108"/>
            <p:cNvSpPr>
              <a:spLocks noChangeAspect="1" noChangeArrowheads="1"/>
            </p:cNvSpPr>
            <p:nvPr/>
          </p:nvSpPr>
          <p:spPr bwMode="auto">
            <a:xfrm>
              <a:off x="3326" y="15252"/>
              <a:ext cx="448" cy="45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38" name="Oval 109"/>
            <p:cNvSpPr>
              <a:spLocks noChangeAspect="1" noChangeArrowheads="1"/>
            </p:cNvSpPr>
            <p:nvPr/>
          </p:nvSpPr>
          <p:spPr bwMode="auto">
            <a:xfrm>
              <a:off x="3384" y="15314"/>
              <a:ext cx="334" cy="335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39" name="AutoShape 110"/>
            <p:cNvSpPr>
              <a:spLocks noChangeArrowheads="1"/>
            </p:cNvSpPr>
            <p:nvPr/>
          </p:nvSpPr>
          <p:spPr bwMode="auto">
            <a:xfrm>
              <a:off x="2633" y="14564"/>
              <a:ext cx="1843" cy="1843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40" name="AutoShape 111"/>
            <p:cNvSpPr>
              <a:spLocks noChangeArrowheads="1"/>
            </p:cNvSpPr>
            <p:nvPr/>
          </p:nvSpPr>
          <p:spPr bwMode="auto">
            <a:xfrm rot="660000">
              <a:off x="2644" y="14577"/>
              <a:ext cx="1843" cy="1843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41" name="AutoShape 112"/>
            <p:cNvSpPr>
              <a:spLocks noChangeAspect="1" noChangeArrowheads="1"/>
            </p:cNvSpPr>
            <p:nvPr/>
          </p:nvSpPr>
          <p:spPr bwMode="auto">
            <a:xfrm rot="1320000">
              <a:off x="2603" y="14536"/>
              <a:ext cx="1928" cy="1928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42" name="AutoShape 113"/>
            <p:cNvSpPr>
              <a:spLocks noChangeAspect="1" noChangeArrowheads="1"/>
            </p:cNvSpPr>
            <p:nvPr/>
          </p:nvSpPr>
          <p:spPr bwMode="auto">
            <a:xfrm rot="360000">
              <a:off x="2596" y="14521"/>
              <a:ext cx="1928" cy="1928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199" name="AutoShape 114"/>
          <p:cNvSpPr>
            <a:spLocks noChangeArrowheads="1"/>
          </p:cNvSpPr>
          <p:nvPr/>
        </p:nvSpPr>
        <p:spPr bwMode="auto">
          <a:xfrm flipV="1">
            <a:off x="2168738" y="5550112"/>
            <a:ext cx="3816350" cy="719137"/>
          </a:xfrm>
          <a:prstGeom prst="wedgeRoundRectCallout">
            <a:avLst>
              <a:gd name="adj1" fmla="val 6444"/>
              <a:gd name="adj2" fmla="val 116222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Дошкольный этап   </a:t>
            </a:r>
          </a:p>
        </p:txBody>
      </p:sp>
      <p:sp>
        <p:nvSpPr>
          <p:cNvPr id="8200" name="AutoShape 116"/>
          <p:cNvSpPr>
            <a:spLocks noChangeAspect="1" noChangeArrowheads="1"/>
          </p:cNvSpPr>
          <p:nvPr/>
        </p:nvSpPr>
        <p:spPr bwMode="auto">
          <a:xfrm>
            <a:off x="3680039" y="3245062"/>
            <a:ext cx="301625" cy="301625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8201" name="Group 96"/>
          <p:cNvGrpSpPr>
            <a:grpSpLocks/>
          </p:cNvGrpSpPr>
          <p:nvPr/>
        </p:nvGrpSpPr>
        <p:grpSpPr bwMode="auto">
          <a:xfrm>
            <a:off x="8361575" y="2957723"/>
            <a:ext cx="1619250" cy="1619250"/>
            <a:chOff x="2287" y="14219"/>
            <a:chExt cx="2551" cy="2551"/>
          </a:xfrm>
        </p:grpSpPr>
        <p:sp>
          <p:nvSpPr>
            <p:cNvPr id="8209" name="Oval 97"/>
            <p:cNvSpPr>
              <a:spLocks noChangeAspect="1" noChangeArrowheads="1"/>
            </p:cNvSpPr>
            <p:nvPr/>
          </p:nvSpPr>
          <p:spPr bwMode="auto">
            <a:xfrm>
              <a:off x="2287" y="14219"/>
              <a:ext cx="2551" cy="2551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10" name="Oval 98"/>
            <p:cNvSpPr>
              <a:spLocks noChangeAspect="1" noChangeArrowheads="1"/>
            </p:cNvSpPr>
            <p:nvPr/>
          </p:nvSpPr>
          <p:spPr bwMode="auto">
            <a:xfrm>
              <a:off x="2484" y="14414"/>
              <a:ext cx="2154" cy="215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11" name="Oval 99"/>
            <p:cNvSpPr>
              <a:spLocks noChangeArrowheads="1"/>
            </p:cNvSpPr>
            <p:nvPr/>
          </p:nvSpPr>
          <p:spPr bwMode="auto">
            <a:xfrm>
              <a:off x="2676" y="14607"/>
              <a:ext cx="1763" cy="17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12" name="Line 100"/>
            <p:cNvSpPr>
              <a:spLocks noChangeShapeType="1"/>
            </p:cNvSpPr>
            <p:nvPr/>
          </p:nvSpPr>
          <p:spPr bwMode="auto">
            <a:xfrm>
              <a:off x="3552" y="14605"/>
              <a:ext cx="0" cy="17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Line 101"/>
            <p:cNvSpPr>
              <a:spLocks noChangeShapeType="1"/>
            </p:cNvSpPr>
            <p:nvPr/>
          </p:nvSpPr>
          <p:spPr bwMode="auto">
            <a:xfrm rot="1260637">
              <a:off x="3562" y="14613"/>
              <a:ext cx="3" cy="17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Line 102"/>
            <p:cNvSpPr>
              <a:spLocks noChangeShapeType="1"/>
            </p:cNvSpPr>
            <p:nvPr/>
          </p:nvSpPr>
          <p:spPr bwMode="auto">
            <a:xfrm rot="8064404">
              <a:off x="3553" y="14605"/>
              <a:ext cx="2" cy="1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Line 103"/>
            <p:cNvSpPr>
              <a:spLocks noChangeShapeType="1"/>
            </p:cNvSpPr>
            <p:nvPr/>
          </p:nvSpPr>
          <p:spPr bwMode="auto">
            <a:xfrm rot="2397119">
              <a:off x="3546" y="14613"/>
              <a:ext cx="3" cy="17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Line 104"/>
            <p:cNvSpPr>
              <a:spLocks noChangeShapeType="1"/>
            </p:cNvSpPr>
            <p:nvPr/>
          </p:nvSpPr>
          <p:spPr bwMode="auto">
            <a:xfrm rot="5400000">
              <a:off x="3556" y="14601"/>
              <a:ext cx="2" cy="17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Line 105"/>
            <p:cNvSpPr>
              <a:spLocks noChangeShapeType="1"/>
            </p:cNvSpPr>
            <p:nvPr/>
          </p:nvSpPr>
          <p:spPr bwMode="auto">
            <a:xfrm rot="-1350814">
              <a:off x="3544" y="14594"/>
              <a:ext cx="0" cy="17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Line 106"/>
            <p:cNvSpPr>
              <a:spLocks noChangeShapeType="1"/>
            </p:cNvSpPr>
            <p:nvPr/>
          </p:nvSpPr>
          <p:spPr bwMode="auto">
            <a:xfrm rot="3965862">
              <a:off x="3544" y="14601"/>
              <a:ext cx="2" cy="17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Line 107"/>
            <p:cNvSpPr>
              <a:spLocks noChangeShapeType="1"/>
            </p:cNvSpPr>
            <p:nvPr/>
          </p:nvSpPr>
          <p:spPr bwMode="auto">
            <a:xfrm rot="-4156385">
              <a:off x="3567" y="14608"/>
              <a:ext cx="1" cy="17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Oval 108"/>
            <p:cNvSpPr>
              <a:spLocks noChangeAspect="1" noChangeArrowheads="1"/>
            </p:cNvSpPr>
            <p:nvPr/>
          </p:nvSpPr>
          <p:spPr bwMode="auto">
            <a:xfrm>
              <a:off x="3326" y="15252"/>
              <a:ext cx="448" cy="45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21" name="Oval 109"/>
            <p:cNvSpPr>
              <a:spLocks noChangeAspect="1" noChangeArrowheads="1"/>
            </p:cNvSpPr>
            <p:nvPr/>
          </p:nvSpPr>
          <p:spPr bwMode="auto">
            <a:xfrm>
              <a:off x="3384" y="15314"/>
              <a:ext cx="334" cy="335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22" name="AutoShape 110"/>
            <p:cNvSpPr>
              <a:spLocks noChangeArrowheads="1"/>
            </p:cNvSpPr>
            <p:nvPr/>
          </p:nvSpPr>
          <p:spPr bwMode="auto">
            <a:xfrm>
              <a:off x="2633" y="14564"/>
              <a:ext cx="1843" cy="1843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23" name="AutoShape 111"/>
            <p:cNvSpPr>
              <a:spLocks noChangeArrowheads="1"/>
            </p:cNvSpPr>
            <p:nvPr/>
          </p:nvSpPr>
          <p:spPr bwMode="auto">
            <a:xfrm rot="660000">
              <a:off x="2644" y="14577"/>
              <a:ext cx="1843" cy="1843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24" name="AutoShape 112"/>
            <p:cNvSpPr>
              <a:spLocks noChangeAspect="1" noChangeArrowheads="1"/>
            </p:cNvSpPr>
            <p:nvPr/>
          </p:nvSpPr>
          <p:spPr bwMode="auto">
            <a:xfrm rot="1320000">
              <a:off x="2603" y="14536"/>
              <a:ext cx="1928" cy="1928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25" name="AutoShape 113"/>
            <p:cNvSpPr>
              <a:spLocks noChangeAspect="1" noChangeArrowheads="1"/>
            </p:cNvSpPr>
            <p:nvPr/>
          </p:nvSpPr>
          <p:spPr bwMode="auto">
            <a:xfrm rot="360000">
              <a:off x="2596" y="14521"/>
              <a:ext cx="1928" cy="1928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8202" name="Picture 3" descr="I:\Меленьева  круглый стол\Велосипедисты -фотографии\Велосипедисты 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12" y="2054128"/>
            <a:ext cx="2063727" cy="154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7" descr="I:\Меленьева  круглый стол\Велосипедисты -фотографии\Велосипедисты  без педале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31" y="1328178"/>
            <a:ext cx="1744533" cy="174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9" descr="I:\Меленьева  круглый стол\Велосипедисты -фотографии\С ручкой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44" y="1477058"/>
            <a:ext cx="1633299" cy="161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I:\Меленьева  круглый стол\Велосипедисты -фотографии\Учат кататься на двухколесно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82" y="4567227"/>
            <a:ext cx="1543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I:\Меленьева  круглый стол\Велосипедисты -фотографии\На трехколесном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57" y="1358298"/>
            <a:ext cx="1548714" cy="17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3" descr="I:\Меленьева  круглый стол\Велосипедисты -фотографии\Велосипедисты 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413" y="4765887"/>
            <a:ext cx="2381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TextBox 138"/>
          <p:cNvSpPr txBox="1"/>
          <p:nvPr/>
        </p:nvSpPr>
        <p:spPr>
          <a:xfrm>
            <a:off x="815546" y="238896"/>
            <a:ext cx="10709189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Периодизация развития ЧК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на основе модели «Колесо чтения»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8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584675" y="0"/>
            <a:ext cx="9190463" cy="137594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События читательского развития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Дошкольный возраст  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283" y="1456099"/>
            <a:ext cx="2092141" cy="139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7" descr="read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73" y="3133809"/>
            <a:ext cx="1878228" cy="1672029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0" y="5318620"/>
            <a:ext cx="3322040" cy="1539380"/>
            <a:chOff x="1005" y="4985"/>
            <a:chExt cx="5669" cy="2258"/>
          </a:xfrm>
        </p:grpSpPr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1005" y="6391"/>
              <a:ext cx="5669" cy="143"/>
            </a:xfrm>
            <a:prstGeom prst="rect">
              <a:avLst/>
            </a:prstGeom>
            <a:solidFill>
              <a:srgbClr val="99CC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1005" y="6526"/>
              <a:ext cx="5669" cy="143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1005" y="6676"/>
              <a:ext cx="5669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dirty="0" smtClean="0"/>
                <a:t>Складываются предпосылки </a:t>
              </a:r>
              <a:endParaRPr lang="ru-RU" sz="1400" dirty="0"/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3088" y="4985"/>
              <a:ext cx="1508" cy="1407"/>
              <a:chOff x="2241" y="8238"/>
              <a:chExt cx="1508" cy="1407"/>
            </a:xfrm>
          </p:grpSpPr>
          <p:sp>
            <p:nvSpPr>
              <p:cNvPr id="19" name="Oval 25"/>
              <p:cNvSpPr>
                <a:spLocks noChangeArrowheads="1"/>
              </p:cNvSpPr>
              <p:nvPr/>
            </p:nvSpPr>
            <p:spPr bwMode="auto">
              <a:xfrm>
                <a:off x="2253" y="8249"/>
                <a:ext cx="1487" cy="13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>
                <a:off x="2992" y="8246"/>
                <a:ext cx="0" cy="13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rot="1260637">
                <a:off x="3001" y="8254"/>
                <a:ext cx="0" cy="13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28"/>
              <p:cNvSpPr>
                <a:spLocks noChangeShapeType="1"/>
              </p:cNvSpPr>
              <p:nvPr/>
            </p:nvSpPr>
            <p:spPr bwMode="auto">
              <a:xfrm rot="8064404">
                <a:off x="2992" y="8197"/>
                <a:ext cx="3" cy="14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 rot="2397119">
                <a:off x="2989" y="8254"/>
                <a:ext cx="0" cy="13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 rot="5400000">
                <a:off x="2995" y="8194"/>
                <a:ext cx="3" cy="14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1"/>
              <p:cNvSpPr>
                <a:spLocks noChangeShapeType="1"/>
              </p:cNvSpPr>
              <p:nvPr/>
            </p:nvSpPr>
            <p:spPr bwMode="auto">
              <a:xfrm rot="-1350814">
                <a:off x="2986" y="8238"/>
                <a:ext cx="0" cy="13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 rot="3965862">
                <a:off x="2983" y="8194"/>
                <a:ext cx="3" cy="14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rot="-4156385">
                <a:off x="3003" y="8202"/>
                <a:ext cx="3" cy="14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Oval 34"/>
              <p:cNvSpPr>
                <a:spLocks noChangeArrowheads="1"/>
              </p:cNvSpPr>
              <p:nvPr/>
            </p:nvSpPr>
            <p:spPr bwMode="auto">
              <a:xfrm>
                <a:off x="2884" y="8838"/>
                <a:ext cx="225" cy="209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</p:grpSp>
      </p:grpSp>
      <p:pic>
        <p:nvPicPr>
          <p:cNvPr id="29" name="Picture 37" descr="read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1035" y="1596811"/>
            <a:ext cx="2642024" cy="197689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30974" y="1648878"/>
            <a:ext cx="3360286" cy="2688229"/>
          </a:xfrm>
          <a:prstGeom prst="rect">
            <a:avLst/>
          </a:prstGeom>
          <a:noFill/>
        </p:spPr>
      </p:pic>
      <p:grpSp>
        <p:nvGrpSpPr>
          <p:cNvPr id="33" name="Group 4"/>
          <p:cNvGrpSpPr>
            <a:grpSpLocks/>
          </p:cNvGrpSpPr>
          <p:nvPr/>
        </p:nvGrpSpPr>
        <p:grpSpPr bwMode="auto">
          <a:xfrm>
            <a:off x="2760843" y="4644252"/>
            <a:ext cx="3884103" cy="1756548"/>
            <a:chOff x="995" y="8436"/>
            <a:chExt cx="5672" cy="2309"/>
          </a:xfrm>
        </p:grpSpPr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998" y="9893"/>
              <a:ext cx="5669" cy="143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995" y="10028"/>
              <a:ext cx="5669" cy="143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995" y="10178"/>
              <a:ext cx="5669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dirty="0" smtClean="0"/>
                <a:t>Запускается главная читательская способность Образуется «ядро читательской компетентности </a:t>
              </a:r>
              <a:endParaRPr lang="ru-RU" sz="1200" dirty="0"/>
            </a:p>
          </p:txBody>
        </p:sp>
        <p:grpSp>
          <p:nvGrpSpPr>
            <p:cNvPr id="37" name="Group 8"/>
            <p:cNvGrpSpPr>
              <a:grpSpLocks/>
            </p:cNvGrpSpPr>
            <p:nvPr/>
          </p:nvGrpSpPr>
          <p:grpSpPr bwMode="auto">
            <a:xfrm>
              <a:off x="3178" y="8436"/>
              <a:ext cx="1508" cy="1449"/>
              <a:chOff x="2334" y="10560"/>
              <a:chExt cx="1508" cy="1449"/>
            </a:xfrm>
          </p:grpSpPr>
          <p:grpSp>
            <p:nvGrpSpPr>
              <p:cNvPr id="38" name="Group 9"/>
              <p:cNvGrpSpPr>
                <a:grpSpLocks/>
              </p:cNvGrpSpPr>
              <p:nvPr/>
            </p:nvGrpSpPr>
            <p:grpSpPr bwMode="auto">
              <a:xfrm>
                <a:off x="2334" y="10581"/>
                <a:ext cx="1508" cy="1407"/>
                <a:chOff x="851" y="2717"/>
                <a:chExt cx="518" cy="518"/>
              </a:xfrm>
            </p:grpSpPr>
            <p:sp>
              <p:nvSpPr>
                <p:cNvPr id="40" name="Oval 10"/>
                <p:cNvSpPr>
                  <a:spLocks noChangeArrowheads="1"/>
                </p:cNvSpPr>
                <p:nvPr/>
              </p:nvSpPr>
              <p:spPr bwMode="auto">
                <a:xfrm>
                  <a:off x="855" y="2721"/>
                  <a:ext cx="511" cy="51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41" name="Line 11"/>
                <p:cNvSpPr>
                  <a:spLocks noChangeShapeType="1"/>
                </p:cNvSpPr>
                <p:nvPr/>
              </p:nvSpPr>
              <p:spPr bwMode="auto">
                <a:xfrm>
                  <a:off x="1109" y="2720"/>
                  <a:ext cx="0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Line 12"/>
                <p:cNvSpPr>
                  <a:spLocks noChangeShapeType="1"/>
                </p:cNvSpPr>
                <p:nvPr/>
              </p:nvSpPr>
              <p:spPr bwMode="auto">
                <a:xfrm rot="1260637">
                  <a:off x="1112" y="2723"/>
                  <a:ext cx="0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Line 13"/>
                <p:cNvSpPr>
                  <a:spLocks noChangeShapeType="1"/>
                </p:cNvSpPr>
                <p:nvPr/>
              </p:nvSpPr>
              <p:spPr bwMode="auto">
                <a:xfrm rot="8064404">
                  <a:off x="1109" y="2720"/>
                  <a:ext cx="1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Line 14"/>
                <p:cNvSpPr>
                  <a:spLocks noChangeShapeType="1"/>
                </p:cNvSpPr>
                <p:nvPr/>
              </p:nvSpPr>
              <p:spPr bwMode="auto">
                <a:xfrm rot="2397119">
                  <a:off x="1108" y="2723"/>
                  <a:ext cx="0" cy="5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Line 15"/>
                <p:cNvSpPr>
                  <a:spLocks noChangeShapeType="1"/>
                </p:cNvSpPr>
                <p:nvPr/>
              </p:nvSpPr>
              <p:spPr bwMode="auto">
                <a:xfrm rot="5400000">
                  <a:off x="1110" y="2719"/>
                  <a:ext cx="1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Line 16"/>
                <p:cNvSpPr>
                  <a:spLocks noChangeShapeType="1"/>
                </p:cNvSpPr>
                <p:nvPr/>
              </p:nvSpPr>
              <p:spPr bwMode="auto">
                <a:xfrm rot="-1350814">
                  <a:off x="1107" y="2717"/>
                  <a:ext cx="0" cy="5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Line 17"/>
                <p:cNvSpPr>
                  <a:spLocks noChangeShapeType="1"/>
                </p:cNvSpPr>
                <p:nvPr/>
              </p:nvSpPr>
              <p:spPr bwMode="auto">
                <a:xfrm rot="3965862">
                  <a:off x="1106" y="2719"/>
                  <a:ext cx="1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" name="Line 18"/>
                <p:cNvSpPr>
                  <a:spLocks noChangeShapeType="1"/>
                </p:cNvSpPr>
                <p:nvPr/>
              </p:nvSpPr>
              <p:spPr bwMode="auto">
                <a:xfrm rot="-4156385">
                  <a:off x="1113" y="2722"/>
                  <a:ext cx="1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Oval 19"/>
                <p:cNvSpPr>
                  <a:spLocks noChangeArrowheads="1"/>
                </p:cNvSpPr>
                <p:nvPr/>
              </p:nvSpPr>
              <p:spPr bwMode="auto">
                <a:xfrm>
                  <a:off x="1072" y="2938"/>
                  <a:ext cx="77" cy="77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sp>
            <p:nvSpPr>
              <p:cNvPr id="39" name="Oval 20"/>
              <p:cNvSpPr>
                <a:spLocks noChangeArrowheads="1"/>
              </p:cNvSpPr>
              <p:nvPr/>
            </p:nvSpPr>
            <p:spPr bwMode="auto">
              <a:xfrm>
                <a:off x="2370" y="10560"/>
                <a:ext cx="1449" cy="1449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5477710" y="4207386"/>
            <a:ext cx="3779837" cy="1754187"/>
            <a:chOff x="889" y="11311"/>
            <a:chExt cx="5953" cy="2763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1151" y="13222"/>
              <a:ext cx="5669" cy="143"/>
            </a:xfrm>
            <a:prstGeom prst="rect">
              <a:avLst/>
            </a:prstGeom>
            <a:solidFill>
              <a:srgbClr val="FFCC00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Rectangle 5"/>
            <p:cNvSpPr>
              <a:spLocks noChangeArrowheads="1"/>
            </p:cNvSpPr>
            <p:nvPr/>
          </p:nvSpPr>
          <p:spPr bwMode="auto">
            <a:xfrm>
              <a:off x="1148" y="13357"/>
              <a:ext cx="5669" cy="143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1148" y="13507"/>
              <a:ext cx="5669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dirty="0" smtClean="0"/>
                <a:t>Ориентировка в жанрах</a:t>
              </a:r>
              <a:endParaRPr lang="ru-RU" dirty="0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889" y="12977"/>
              <a:ext cx="5953" cy="274"/>
            </a:xfrm>
            <a:custGeom>
              <a:avLst/>
              <a:gdLst>
                <a:gd name="T0" fmla="*/ 87 w 10947"/>
                <a:gd name="T1" fmla="*/ 12 h 1234"/>
                <a:gd name="T2" fmla="*/ 205 w 10947"/>
                <a:gd name="T3" fmla="*/ 2 h 1234"/>
                <a:gd name="T4" fmla="*/ 282 w 10947"/>
                <a:gd name="T5" fmla="*/ 9 h 1234"/>
                <a:gd name="T6" fmla="*/ 340 w 10947"/>
                <a:gd name="T7" fmla="*/ 5 h 1234"/>
                <a:gd name="T8" fmla="*/ 548 w 10947"/>
                <a:gd name="T9" fmla="*/ 8 h 1234"/>
                <a:gd name="T10" fmla="*/ 613 w 10947"/>
                <a:gd name="T11" fmla="*/ 1 h 1234"/>
                <a:gd name="T12" fmla="*/ 692 w 10947"/>
                <a:gd name="T13" fmla="*/ 4 h 1234"/>
                <a:gd name="T14" fmla="*/ 728 w 10947"/>
                <a:gd name="T15" fmla="*/ 1 h 1234"/>
                <a:gd name="T16" fmla="*/ 781 w 10947"/>
                <a:gd name="T17" fmla="*/ 4 h 1234"/>
                <a:gd name="T18" fmla="*/ 890 w 10947"/>
                <a:gd name="T19" fmla="*/ 3 h 1234"/>
                <a:gd name="T20" fmla="*/ 970 w 10947"/>
                <a:gd name="T21" fmla="*/ 6 h 1234"/>
                <a:gd name="T22" fmla="*/ 1090 w 10947"/>
                <a:gd name="T23" fmla="*/ 3 h 1234"/>
                <a:gd name="T24" fmla="*/ 1223 w 10947"/>
                <a:gd name="T25" fmla="*/ 8 h 1234"/>
                <a:gd name="T26" fmla="*/ 1322 w 10947"/>
                <a:gd name="T27" fmla="*/ 0 h 1234"/>
                <a:gd name="T28" fmla="*/ 1472 w 10947"/>
                <a:gd name="T29" fmla="*/ 5 h 1234"/>
                <a:gd name="T30" fmla="*/ 1554 w 10947"/>
                <a:gd name="T31" fmla="*/ 7 h 1234"/>
                <a:gd name="T32" fmla="*/ 1618 w 10947"/>
                <a:gd name="T33" fmla="*/ 0 h 1234"/>
                <a:gd name="T34" fmla="*/ 1727 w 10947"/>
                <a:gd name="T35" fmla="*/ 8 h 1234"/>
                <a:gd name="T36" fmla="*/ 1741 w 10947"/>
                <a:gd name="T37" fmla="*/ 10 h 1234"/>
                <a:gd name="T38" fmla="*/ 1747 w 10947"/>
                <a:gd name="T39" fmla="*/ 12 h 1234"/>
                <a:gd name="T40" fmla="*/ 1710 w 10947"/>
                <a:gd name="T41" fmla="*/ 12 h 1234"/>
                <a:gd name="T42" fmla="*/ 1684 w 10947"/>
                <a:gd name="T43" fmla="*/ 13 h 1234"/>
                <a:gd name="T44" fmla="*/ 1520 w 10947"/>
                <a:gd name="T45" fmla="*/ 13 h 1234"/>
                <a:gd name="T46" fmla="*/ 239 w 10947"/>
                <a:gd name="T47" fmla="*/ 13 h 1234"/>
                <a:gd name="T48" fmla="*/ 87 w 10947"/>
                <a:gd name="T49" fmla="*/ 12 h 12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947"/>
                <a:gd name="T76" fmla="*/ 0 h 1234"/>
                <a:gd name="T77" fmla="*/ 10947 w 10947"/>
                <a:gd name="T78" fmla="*/ 1234 h 12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947" h="1234">
                  <a:moveTo>
                    <a:pt x="540" y="1062"/>
                  </a:moveTo>
                  <a:cubicBezTo>
                    <a:pt x="505" y="890"/>
                    <a:pt x="1073" y="182"/>
                    <a:pt x="1275" y="147"/>
                  </a:cubicBezTo>
                  <a:cubicBezTo>
                    <a:pt x="1477" y="112"/>
                    <a:pt x="1615" y="807"/>
                    <a:pt x="1755" y="852"/>
                  </a:cubicBezTo>
                  <a:cubicBezTo>
                    <a:pt x="1895" y="897"/>
                    <a:pt x="1840" y="439"/>
                    <a:pt x="2115" y="417"/>
                  </a:cubicBezTo>
                  <a:cubicBezTo>
                    <a:pt x="2390" y="395"/>
                    <a:pt x="3123" y="767"/>
                    <a:pt x="3405" y="717"/>
                  </a:cubicBezTo>
                  <a:cubicBezTo>
                    <a:pt x="3687" y="667"/>
                    <a:pt x="3660" y="169"/>
                    <a:pt x="3810" y="117"/>
                  </a:cubicBezTo>
                  <a:cubicBezTo>
                    <a:pt x="3960" y="65"/>
                    <a:pt x="4185" y="402"/>
                    <a:pt x="4305" y="402"/>
                  </a:cubicBezTo>
                  <a:cubicBezTo>
                    <a:pt x="4425" y="402"/>
                    <a:pt x="4438" y="127"/>
                    <a:pt x="4530" y="117"/>
                  </a:cubicBezTo>
                  <a:cubicBezTo>
                    <a:pt x="4622" y="107"/>
                    <a:pt x="4693" y="312"/>
                    <a:pt x="4860" y="342"/>
                  </a:cubicBezTo>
                  <a:cubicBezTo>
                    <a:pt x="5027" y="372"/>
                    <a:pt x="5340" y="260"/>
                    <a:pt x="5535" y="297"/>
                  </a:cubicBezTo>
                  <a:cubicBezTo>
                    <a:pt x="5730" y="334"/>
                    <a:pt x="5823" y="569"/>
                    <a:pt x="6030" y="567"/>
                  </a:cubicBezTo>
                  <a:cubicBezTo>
                    <a:pt x="6237" y="565"/>
                    <a:pt x="6518" y="257"/>
                    <a:pt x="6780" y="282"/>
                  </a:cubicBezTo>
                  <a:cubicBezTo>
                    <a:pt x="7042" y="307"/>
                    <a:pt x="7365" y="757"/>
                    <a:pt x="7605" y="717"/>
                  </a:cubicBezTo>
                  <a:cubicBezTo>
                    <a:pt x="7845" y="677"/>
                    <a:pt x="7963" y="84"/>
                    <a:pt x="8220" y="42"/>
                  </a:cubicBezTo>
                  <a:cubicBezTo>
                    <a:pt x="8477" y="0"/>
                    <a:pt x="8910" y="370"/>
                    <a:pt x="9150" y="462"/>
                  </a:cubicBezTo>
                  <a:cubicBezTo>
                    <a:pt x="9390" y="554"/>
                    <a:pt x="9508" y="669"/>
                    <a:pt x="9660" y="597"/>
                  </a:cubicBezTo>
                  <a:cubicBezTo>
                    <a:pt x="9812" y="525"/>
                    <a:pt x="9885" y="0"/>
                    <a:pt x="10065" y="27"/>
                  </a:cubicBezTo>
                  <a:cubicBezTo>
                    <a:pt x="10245" y="54"/>
                    <a:pt x="10613" y="612"/>
                    <a:pt x="10740" y="762"/>
                  </a:cubicBezTo>
                  <a:cubicBezTo>
                    <a:pt x="10867" y="912"/>
                    <a:pt x="10810" y="870"/>
                    <a:pt x="10830" y="927"/>
                  </a:cubicBezTo>
                  <a:cubicBezTo>
                    <a:pt x="10850" y="984"/>
                    <a:pt x="10892" y="1072"/>
                    <a:pt x="10860" y="1107"/>
                  </a:cubicBezTo>
                  <a:cubicBezTo>
                    <a:pt x="10828" y="1142"/>
                    <a:pt x="10700" y="1127"/>
                    <a:pt x="10635" y="1137"/>
                  </a:cubicBezTo>
                  <a:cubicBezTo>
                    <a:pt x="10570" y="1147"/>
                    <a:pt x="10668" y="1160"/>
                    <a:pt x="10470" y="1167"/>
                  </a:cubicBezTo>
                  <a:cubicBezTo>
                    <a:pt x="10272" y="1174"/>
                    <a:pt x="10947" y="1180"/>
                    <a:pt x="9450" y="1182"/>
                  </a:cubicBezTo>
                  <a:cubicBezTo>
                    <a:pt x="7953" y="1184"/>
                    <a:pt x="2970" y="1202"/>
                    <a:pt x="1485" y="1182"/>
                  </a:cubicBezTo>
                  <a:cubicBezTo>
                    <a:pt x="0" y="1162"/>
                    <a:pt x="575" y="1234"/>
                    <a:pt x="540" y="1062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5" name="Group 8"/>
            <p:cNvGrpSpPr>
              <a:grpSpLocks/>
            </p:cNvGrpSpPr>
            <p:nvPr/>
          </p:nvGrpSpPr>
          <p:grpSpPr bwMode="auto">
            <a:xfrm>
              <a:off x="3069" y="11311"/>
              <a:ext cx="1792" cy="1766"/>
              <a:chOff x="2061" y="2490"/>
              <a:chExt cx="1792" cy="1766"/>
            </a:xfrm>
          </p:grpSpPr>
          <p:sp>
            <p:nvSpPr>
              <p:cNvPr id="56" name="Oval 9"/>
              <p:cNvSpPr>
                <a:spLocks noChangeArrowheads="1"/>
              </p:cNvSpPr>
              <p:nvPr/>
            </p:nvSpPr>
            <p:spPr bwMode="auto">
              <a:xfrm>
                <a:off x="2061" y="2490"/>
                <a:ext cx="1792" cy="1766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57" name="Oval 10"/>
              <p:cNvSpPr>
                <a:spLocks noChangeArrowheads="1"/>
              </p:cNvSpPr>
              <p:nvPr/>
            </p:nvSpPr>
            <p:spPr bwMode="auto">
              <a:xfrm>
                <a:off x="2185" y="2613"/>
                <a:ext cx="1548" cy="152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58" name="Line 11"/>
              <p:cNvSpPr>
                <a:spLocks noChangeShapeType="1"/>
              </p:cNvSpPr>
              <p:nvPr/>
            </p:nvSpPr>
            <p:spPr bwMode="auto">
              <a:xfrm>
                <a:off x="2954" y="2611"/>
                <a:ext cx="0" cy="15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Line 12"/>
              <p:cNvSpPr>
                <a:spLocks noChangeShapeType="1"/>
              </p:cNvSpPr>
              <p:nvPr/>
            </p:nvSpPr>
            <p:spPr bwMode="auto">
              <a:xfrm rot="1260637">
                <a:off x="2963" y="2618"/>
                <a:ext cx="2" cy="15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Line 13"/>
              <p:cNvSpPr>
                <a:spLocks noChangeShapeType="1"/>
              </p:cNvSpPr>
              <p:nvPr/>
            </p:nvSpPr>
            <p:spPr bwMode="auto">
              <a:xfrm rot="8064404">
                <a:off x="2954" y="2600"/>
                <a:ext cx="2" cy="15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Line 14"/>
              <p:cNvSpPr>
                <a:spLocks noChangeShapeType="1"/>
              </p:cNvSpPr>
              <p:nvPr/>
            </p:nvSpPr>
            <p:spPr bwMode="auto">
              <a:xfrm rot="2397119">
                <a:off x="2949" y="2618"/>
                <a:ext cx="2" cy="15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Line 15"/>
              <p:cNvSpPr>
                <a:spLocks noChangeShapeType="1"/>
              </p:cNvSpPr>
              <p:nvPr/>
            </p:nvSpPr>
            <p:spPr bwMode="auto">
              <a:xfrm rot="5400000">
                <a:off x="2957" y="2597"/>
                <a:ext cx="2" cy="15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Line 16"/>
              <p:cNvSpPr>
                <a:spLocks noChangeShapeType="1"/>
              </p:cNvSpPr>
              <p:nvPr/>
            </p:nvSpPr>
            <p:spPr bwMode="auto">
              <a:xfrm rot="-1350814">
                <a:off x="2947" y="2602"/>
                <a:ext cx="0" cy="15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Line 17"/>
              <p:cNvSpPr>
                <a:spLocks noChangeShapeType="1"/>
              </p:cNvSpPr>
              <p:nvPr/>
            </p:nvSpPr>
            <p:spPr bwMode="auto">
              <a:xfrm rot="3965862">
                <a:off x="2947" y="2596"/>
                <a:ext cx="2" cy="15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Line 18"/>
              <p:cNvSpPr>
                <a:spLocks noChangeShapeType="1"/>
              </p:cNvSpPr>
              <p:nvPr/>
            </p:nvSpPr>
            <p:spPr bwMode="auto">
              <a:xfrm rot="-4156385">
                <a:off x="2967" y="2603"/>
                <a:ext cx="1" cy="1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Oval 19"/>
              <p:cNvSpPr>
                <a:spLocks noChangeAspect="1" noChangeArrowheads="1"/>
              </p:cNvSpPr>
              <p:nvPr/>
            </p:nvSpPr>
            <p:spPr bwMode="auto">
              <a:xfrm>
                <a:off x="2774" y="3192"/>
                <a:ext cx="351" cy="351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Oval 20"/>
              <p:cNvSpPr>
                <a:spLocks noChangeAspect="1" noChangeArrowheads="1"/>
              </p:cNvSpPr>
              <p:nvPr/>
            </p:nvSpPr>
            <p:spPr bwMode="auto">
              <a:xfrm>
                <a:off x="2820" y="3240"/>
                <a:ext cx="261" cy="259"/>
              </a:xfrm>
              <a:prstGeom prst="ellipse">
                <a:avLst/>
              </a:prstGeom>
              <a:solidFill>
                <a:srgbClr val="80808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8" name="Oval 21"/>
              <p:cNvSpPr>
                <a:spLocks noChangeAspect="1" noChangeArrowheads="1"/>
              </p:cNvSpPr>
              <p:nvPr/>
            </p:nvSpPr>
            <p:spPr bwMode="auto">
              <a:xfrm>
                <a:off x="3723" y="3682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Oval 22"/>
              <p:cNvSpPr>
                <a:spLocks noChangeAspect="1" noChangeArrowheads="1"/>
              </p:cNvSpPr>
              <p:nvPr/>
            </p:nvSpPr>
            <p:spPr bwMode="auto">
              <a:xfrm>
                <a:off x="3336" y="4045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Oval 23"/>
              <p:cNvSpPr>
                <a:spLocks noChangeAspect="1" noChangeArrowheads="1"/>
              </p:cNvSpPr>
              <p:nvPr/>
            </p:nvSpPr>
            <p:spPr bwMode="auto">
              <a:xfrm>
                <a:off x="2103" y="3193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Oval 24"/>
              <p:cNvSpPr>
                <a:spLocks noChangeAspect="1" noChangeArrowheads="1"/>
              </p:cNvSpPr>
              <p:nvPr/>
            </p:nvSpPr>
            <p:spPr bwMode="auto">
              <a:xfrm>
                <a:off x="3381" y="2611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Oval 25"/>
              <p:cNvSpPr>
                <a:spLocks noChangeAspect="1" noChangeArrowheads="1"/>
              </p:cNvSpPr>
              <p:nvPr/>
            </p:nvSpPr>
            <p:spPr bwMode="auto">
              <a:xfrm>
                <a:off x="2607" y="2623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Oval 26"/>
              <p:cNvSpPr>
                <a:spLocks noChangeAspect="1" noChangeArrowheads="1"/>
              </p:cNvSpPr>
              <p:nvPr/>
            </p:nvSpPr>
            <p:spPr bwMode="auto">
              <a:xfrm>
                <a:off x="3702" y="3115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Oval 27"/>
              <p:cNvSpPr>
                <a:spLocks noChangeAspect="1" noChangeArrowheads="1"/>
              </p:cNvSpPr>
              <p:nvPr/>
            </p:nvSpPr>
            <p:spPr bwMode="auto">
              <a:xfrm>
                <a:off x="3054" y="4168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Oval 28"/>
              <p:cNvSpPr>
                <a:spLocks noChangeAspect="1" noChangeArrowheads="1"/>
              </p:cNvSpPr>
              <p:nvPr/>
            </p:nvSpPr>
            <p:spPr bwMode="auto">
              <a:xfrm>
                <a:off x="2553" y="4099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Oval 29"/>
              <p:cNvSpPr>
                <a:spLocks noChangeAspect="1" noChangeArrowheads="1"/>
              </p:cNvSpPr>
              <p:nvPr/>
            </p:nvSpPr>
            <p:spPr bwMode="auto">
              <a:xfrm>
                <a:off x="2277" y="3808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Oval 30"/>
              <p:cNvSpPr>
                <a:spLocks noChangeAspect="1" noChangeArrowheads="1"/>
              </p:cNvSpPr>
              <p:nvPr/>
            </p:nvSpPr>
            <p:spPr bwMode="auto">
              <a:xfrm>
                <a:off x="3582" y="3823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Oval 31"/>
              <p:cNvSpPr>
                <a:spLocks noChangeAspect="1" noChangeArrowheads="1"/>
              </p:cNvSpPr>
              <p:nvPr/>
            </p:nvSpPr>
            <p:spPr bwMode="auto">
              <a:xfrm>
                <a:off x="2904" y="2509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Oval 32"/>
              <p:cNvSpPr>
                <a:spLocks noChangeAspect="1" noChangeArrowheads="1"/>
              </p:cNvSpPr>
              <p:nvPr/>
            </p:nvSpPr>
            <p:spPr bwMode="auto">
              <a:xfrm>
                <a:off x="2313" y="2833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Oval 33"/>
              <p:cNvSpPr>
                <a:spLocks noChangeAspect="1" noChangeArrowheads="1"/>
              </p:cNvSpPr>
              <p:nvPr/>
            </p:nvSpPr>
            <p:spPr bwMode="auto">
              <a:xfrm>
                <a:off x="3711" y="3601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Oval 34"/>
              <p:cNvSpPr>
                <a:spLocks noChangeAspect="1" noChangeArrowheads="1"/>
              </p:cNvSpPr>
              <p:nvPr/>
            </p:nvSpPr>
            <p:spPr bwMode="auto">
              <a:xfrm>
                <a:off x="3411" y="4030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Oval 35"/>
              <p:cNvSpPr>
                <a:spLocks noChangeAspect="1" noChangeArrowheads="1"/>
              </p:cNvSpPr>
              <p:nvPr/>
            </p:nvSpPr>
            <p:spPr bwMode="auto">
              <a:xfrm>
                <a:off x="3750" y="3229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3" name="Group 4"/>
          <p:cNvGrpSpPr>
            <a:grpSpLocks/>
          </p:cNvGrpSpPr>
          <p:nvPr/>
        </p:nvGrpSpPr>
        <p:grpSpPr bwMode="auto">
          <a:xfrm>
            <a:off x="8323413" y="3688406"/>
            <a:ext cx="3779837" cy="2234010"/>
            <a:chOff x="1024" y="826"/>
            <a:chExt cx="5953" cy="3475"/>
          </a:xfrm>
        </p:grpSpPr>
        <p:sp>
          <p:nvSpPr>
            <p:cNvPr id="84" name="Rectangle 5"/>
            <p:cNvSpPr>
              <a:spLocks noChangeArrowheads="1"/>
            </p:cNvSpPr>
            <p:nvPr/>
          </p:nvSpPr>
          <p:spPr bwMode="auto">
            <a:xfrm>
              <a:off x="1286" y="3036"/>
              <a:ext cx="5669" cy="143"/>
            </a:xfrm>
            <a:prstGeom prst="rect">
              <a:avLst/>
            </a:prstGeom>
            <a:solidFill>
              <a:srgbClr val="FFCC00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Rectangle 6"/>
            <p:cNvSpPr>
              <a:spLocks noChangeArrowheads="1"/>
            </p:cNvSpPr>
            <p:nvPr/>
          </p:nvSpPr>
          <p:spPr bwMode="auto">
            <a:xfrm>
              <a:off x="1283" y="3171"/>
              <a:ext cx="5669" cy="143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1283" y="3321"/>
              <a:ext cx="5669" cy="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dirty="0" smtClean="0"/>
                <a:t>Способность к решению читательских задач </a:t>
              </a:r>
              <a:endParaRPr lang="ru-RU" dirty="0"/>
            </a:p>
          </p:txBody>
        </p:sp>
        <p:sp>
          <p:nvSpPr>
            <p:cNvPr id="87" name="Freeform 8"/>
            <p:cNvSpPr>
              <a:spLocks/>
            </p:cNvSpPr>
            <p:nvPr/>
          </p:nvSpPr>
          <p:spPr bwMode="auto">
            <a:xfrm>
              <a:off x="1024" y="2783"/>
              <a:ext cx="5953" cy="274"/>
            </a:xfrm>
            <a:custGeom>
              <a:avLst/>
              <a:gdLst>
                <a:gd name="T0" fmla="*/ 87 w 10947"/>
                <a:gd name="T1" fmla="*/ 12 h 1234"/>
                <a:gd name="T2" fmla="*/ 205 w 10947"/>
                <a:gd name="T3" fmla="*/ 2 h 1234"/>
                <a:gd name="T4" fmla="*/ 282 w 10947"/>
                <a:gd name="T5" fmla="*/ 9 h 1234"/>
                <a:gd name="T6" fmla="*/ 340 w 10947"/>
                <a:gd name="T7" fmla="*/ 5 h 1234"/>
                <a:gd name="T8" fmla="*/ 548 w 10947"/>
                <a:gd name="T9" fmla="*/ 8 h 1234"/>
                <a:gd name="T10" fmla="*/ 613 w 10947"/>
                <a:gd name="T11" fmla="*/ 1 h 1234"/>
                <a:gd name="T12" fmla="*/ 692 w 10947"/>
                <a:gd name="T13" fmla="*/ 4 h 1234"/>
                <a:gd name="T14" fmla="*/ 728 w 10947"/>
                <a:gd name="T15" fmla="*/ 1 h 1234"/>
                <a:gd name="T16" fmla="*/ 781 w 10947"/>
                <a:gd name="T17" fmla="*/ 4 h 1234"/>
                <a:gd name="T18" fmla="*/ 890 w 10947"/>
                <a:gd name="T19" fmla="*/ 3 h 1234"/>
                <a:gd name="T20" fmla="*/ 970 w 10947"/>
                <a:gd name="T21" fmla="*/ 6 h 1234"/>
                <a:gd name="T22" fmla="*/ 1090 w 10947"/>
                <a:gd name="T23" fmla="*/ 3 h 1234"/>
                <a:gd name="T24" fmla="*/ 1223 w 10947"/>
                <a:gd name="T25" fmla="*/ 8 h 1234"/>
                <a:gd name="T26" fmla="*/ 1322 w 10947"/>
                <a:gd name="T27" fmla="*/ 0 h 1234"/>
                <a:gd name="T28" fmla="*/ 1472 w 10947"/>
                <a:gd name="T29" fmla="*/ 5 h 1234"/>
                <a:gd name="T30" fmla="*/ 1554 w 10947"/>
                <a:gd name="T31" fmla="*/ 7 h 1234"/>
                <a:gd name="T32" fmla="*/ 1618 w 10947"/>
                <a:gd name="T33" fmla="*/ 0 h 1234"/>
                <a:gd name="T34" fmla="*/ 1727 w 10947"/>
                <a:gd name="T35" fmla="*/ 8 h 1234"/>
                <a:gd name="T36" fmla="*/ 1741 w 10947"/>
                <a:gd name="T37" fmla="*/ 10 h 1234"/>
                <a:gd name="T38" fmla="*/ 1747 w 10947"/>
                <a:gd name="T39" fmla="*/ 12 h 1234"/>
                <a:gd name="T40" fmla="*/ 1710 w 10947"/>
                <a:gd name="T41" fmla="*/ 12 h 1234"/>
                <a:gd name="T42" fmla="*/ 1684 w 10947"/>
                <a:gd name="T43" fmla="*/ 13 h 1234"/>
                <a:gd name="T44" fmla="*/ 1520 w 10947"/>
                <a:gd name="T45" fmla="*/ 13 h 1234"/>
                <a:gd name="T46" fmla="*/ 239 w 10947"/>
                <a:gd name="T47" fmla="*/ 13 h 1234"/>
                <a:gd name="T48" fmla="*/ 87 w 10947"/>
                <a:gd name="T49" fmla="*/ 12 h 12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947"/>
                <a:gd name="T76" fmla="*/ 0 h 1234"/>
                <a:gd name="T77" fmla="*/ 10947 w 10947"/>
                <a:gd name="T78" fmla="*/ 1234 h 12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947" h="1234">
                  <a:moveTo>
                    <a:pt x="540" y="1062"/>
                  </a:moveTo>
                  <a:cubicBezTo>
                    <a:pt x="505" y="890"/>
                    <a:pt x="1073" y="182"/>
                    <a:pt x="1275" y="147"/>
                  </a:cubicBezTo>
                  <a:cubicBezTo>
                    <a:pt x="1477" y="112"/>
                    <a:pt x="1615" y="807"/>
                    <a:pt x="1755" y="852"/>
                  </a:cubicBezTo>
                  <a:cubicBezTo>
                    <a:pt x="1895" y="897"/>
                    <a:pt x="1840" y="439"/>
                    <a:pt x="2115" y="417"/>
                  </a:cubicBezTo>
                  <a:cubicBezTo>
                    <a:pt x="2390" y="395"/>
                    <a:pt x="3123" y="767"/>
                    <a:pt x="3405" y="717"/>
                  </a:cubicBezTo>
                  <a:cubicBezTo>
                    <a:pt x="3687" y="667"/>
                    <a:pt x="3660" y="169"/>
                    <a:pt x="3810" y="117"/>
                  </a:cubicBezTo>
                  <a:cubicBezTo>
                    <a:pt x="3960" y="65"/>
                    <a:pt x="4185" y="402"/>
                    <a:pt x="4305" y="402"/>
                  </a:cubicBezTo>
                  <a:cubicBezTo>
                    <a:pt x="4425" y="402"/>
                    <a:pt x="4438" y="127"/>
                    <a:pt x="4530" y="117"/>
                  </a:cubicBezTo>
                  <a:cubicBezTo>
                    <a:pt x="4622" y="107"/>
                    <a:pt x="4693" y="312"/>
                    <a:pt x="4860" y="342"/>
                  </a:cubicBezTo>
                  <a:cubicBezTo>
                    <a:pt x="5027" y="372"/>
                    <a:pt x="5340" y="260"/>
                    <a:pt x="5535" y="297"/>
                  </a:cubicBezTo>
                  <a:cubicBezTo>
                    <a:pt x="5730" y="334"/>
                    <a:pt x="5823" y="569"/>
                    <a:pt x="6030" y="567"/>
                  </a:cubicBezTo>
                  <a:cubicBezTo>
                    <a:pt x="6237" y="565"/>
                    <a:pt x="6518" y="257"/>
                    <a:pt x="6780" y="282"/>
                  </a:cubicBezTo>
                  <a:cubicBezTo>
                    <a:pt x="7042" y="307"/>
                    <a:pt x="7365" y="757"/>
                    <a:pt x="7605" y="717"/>
                  </a:cubicBezTo>
                  <a:cubicBezTo>
                    <a:pt x="7845" y="677"/>
                    <a:pt x="7963" y="84"/>
                    <a:pt x="8220" y="42"/>
                  </a:cubicBezTo>
                  <a:cubicBezTo>
                    <a:pt x="8477" y="0"/>
                    <a:pt x="8910" y="370"/>
                    <a:pt x="9150" y="462"/>
                  </a:cubicBezTo>
                  <a:cubicBezTo>
                    <a:pt x="9390" y="554"/>
                    <a:pt x="9508" y="669"/>
                    <a:pt x="9660" y="597"/>
                  </a:cubicBezTo>
                  <a:cubicBezTo>
                    <a:pt x="9812" y="525"/>
                    <a:pt x="9885" y="0"/>
                    <a:pt x="10065" y="27"/>
                  </a:cubicBezTo>
                  <a:cubicBezTo>
                    <a:pt x="10245" y="54"/>
                    <a:pt x="10613" y="612"/>
                    <a:pt x="10740" y="762"/>
                  </a:cubicBezTo>
                  <a:cubicBezTo>
                    <a:pt x="10867" y="912"/>
                    <a:pt x="10810" y="870"/>
                    <a:pt x="10830" y="927"/>
                  </a:cubicBezTo>
                  <a:cubicBezTo>
                    <a:pt x="10850" y="984"/>
                    <a:pt x="10892" y="1072"/>
                    <a:pt x="10860" y="1107"/>
                  </a:cubicBezTo>
                  <a:cubicBezTo>
                    <a:pt x="10828" y="1142"/>
                    <a:pt x="10700" y="1127"/>
                    <a:pt x="10635" y="1137"/>
                  </a:cubicBezTo>
                  <a:cubicBezTo>
                    <a:pt x="10570" y="1147"/>
                    <a:pt x="10668" y="1160"/>
                    <a:pt x="10470" y="1167"/>
                  </a:cubicBezTo>
                  <a:cubicBezTo>
                    <a:pt x="10272" y="1174"/>
                    <a:pt x="10947" y="1180"/>
                    <a:pt x="9450" y="1182"/>
                  </a:cubicBezTo>
                  <a:cubicBezTo>
                    <a:pt x="7953" y="1184"/>
                    <a:pt x="2970" y="1202"/>
                    <a:pt x="1485" y="1182"/>
                  </a:cubicBezTo>
                  <a:cubicBezTo>
                    <a:pt x="0" y="1162"/>
                    <a:pt x="575" y="1234"/>
                    <a:pt x="540" y="1062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8" name="Group 9"/>
            <p:cNvGrpSpPr>
              <a:grpSpLocks/>
            </p:cNvGrpSpPr>
            <p:nvPr/>
          </p:nvGrpSpPr>
          <p:grpSpPr bwMode="auto">
            <a:xfrm>
              <a:off x="3061" y="826"/>
              <a:ext cx="2041" cy="2041"/>
              <a:chOff x="2074" y="7374"/>
              <a:chExt cx="2041" cy="2041"/>
            </a:xfrm>
          </p:grpSpPr>
          <p:sp>
            <p:nvSpPr>
              <p:cNvPr id="89" name="Oval 10"/>
              <p:cNvSpPr>
                <a:spLocks noChangeArrowheads="1"/>
              </p:cNvSpPr>
              <p:nvPr/>
            </p:nvSpPr>
            <p:spPr bwMode="auto">
              <a:xfrm>
                <a:off x="2074" y="7374"/>
                <a:ext cx="2041" cy="2041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0" name="Oval 11"/>
              <p:cNvSpPr>
                <a:spLocks noChangeArrowheads="1"/>
              </p:cNvSpPr>
              <p:nvPr/>
            </p:nvSpPr>
            <p:spPr bwMode="auto">
              <a:xfrm>
                <a:off x="2215" y="7516"/>
                <a:ext cx="1763" cy="17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1" name="Line 12"/>
              <p:cNvSpPr>
                <a:spLocks noChangeShapeType="1"/>
              </p:cNvSpPr>
              <p:nvPr/>
            </p:nvSpPr>
            <p:spPr bwMode="auto">
              <a:xfrm>
                <a:off x="3091" y="7514"/>
                <a:ext cx="0" cy="17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Line 13"/>
              <p:cNvSpPr>
                <a:spLocks noChangeShapeType="1"/>
              </p:cNvSpPr>
              <p:nvPr/>
            </p:nvSpPr>
            <p:spPr bwMode="auto">
              <a:xfrm rot="1260637">
                <a:off x="3101" y="7522"/>
                <a:ext cx="3" cy="17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Line 14"/>
              <p:cNvSpPr>
                <a:spLocks noChangeShapeType="1"/>
              </p:cNvSpPr>
              <p:nvPr/>
            </p:nvSpPr>
            <p:spPr bwMode="auto">
              <a:xfrm rot="8064404">
                <a:off x="3092" y="7514"/>
                <a:ext cx="2" cy="17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Line 15"/>
              <p:cNvSpPr>
                <a:spLocks noChangeShapeType="1"/>
              </p:cNvSpPr>
              <p:nvPr/>
            </p:nvSpPr>
            <p:spPr bwMode="auto">
              <a:xfrm rot="2397119">
                <a:off x="3085" y="7522"/>
                <a:ext cx="3" cy="17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Line 16"/>
              <p:cNvSpPr>
                <a:spLocks noChangeShapeType="1"/>
              </p:cNvSpPr>
              <p:nvPr/>
            </p:nvSpPr>
            <p:spPr bwMode="auto">
              <a:xfrm rot="5400000">
                <a:off x="3095" y="7510"/>
                <a:ext cx="2" cy="17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Line 17"/>
              <p:cNvSpPr>
                <a:spLocks noChangeShapeType="1"/>
              </p:cNvSpPr>
              <p:nvPr/>
            </p:nvSpPr>
            <p:spPr bwMode="auto">
              <a:xfrm rot="-1350814">
                <a:off x="3083" y="7503"/>
                <a:ext cx="0" cy="17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Line 18"/>
              <p:cNvSpPr>
                <a:spLocks noChangeShapeType="1"/>
              </p:cNvSpPr>
              <p:nvPr/>
            </p:nvSpPr>
            <p:spPr bwMode="auto">
              <a:xfrm rot="3965862">
                <a:off x="3083" y="7510"/>
                <a:ext cx="2" cy="17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Line 19"/>
              <p:cNvSpPr>
                <a:spLocks noChangeShapeType="1"/>
              </p:cNvSpPr>
              <p:nvPr/>
            </p:nvSpPr>
            <p:spPr bwMode="auto">
              <a:xfrm rot="-4156385">
                <a:off x="3106" y="7517"/>
                <a:ext cx="1" cy="17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Oval 20"/>
              <p:cNvSpPr>
                <a:spLocks noChangeAspect="1" noChangeArrowheads="1"/>
              </p:cNvSpPr>
              <p:nvPr/>
            </p:nvSpPr>
            <p:spPr bwMode="auto">
              <a:xfrm>
                <a:off x="2886" y="8185"/>
                <a:ext cx="400" cy="406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Oval 21"/>
              <p:cNvSpPr>
                <a:spLocks noChangeAspect="1" noChangeArrowheads="1"/>
              </p:cNvSpPr>
              <p:nvPr/>
            </p:nvSpPr>
            <p:spPr bwMode="auto">
              <a:xfrm>
                <a:off x="2938" y="8241"/>
                <a:ext cx="298" cy="299"/>
              </a:xfrm>
              <a:prstGeom prst="ellipse">
                <a:avLst/>
              </a:prstGeom>
              <a:solidFill>
                <a:srgbClr val="80808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01" name="AutoShape 22"/>
              <p:cNvSpPr>
                <a:spLocks noChangeArrowheads="1"/>
              </p:cNvSpPr>
              <p:nvPr/>
            </p:nvSpPr>
            <p:spPr bwMode="auto">
              <a:xfrm>
                <a:off x="2172" y="7473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AutoShape 23"/>
              <p:cNvSpPr>
                <a:spLocks noChangeArrowheads="1"/>
              </p:cNvSpPr>
              <p:nvPr/>
            </p:nvSpPr>
            <p:spPr bwMode="auto">
              <a:xfrm rot="660000">
                <a:off x="2183" y="7486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AutoShape 24"/>
              <p:cNvSpPr>
                <a:spLocks noChangeArrowheads="1"/>
              </p:cNvSpPr>
              <p:nvPr/>
            </p:nvSpPr>
            <p:spPr bwMode="auto">
              <a:xfrm rot="1320000">
                <a:off x="2183" y="7460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AutoShape 25"/>
              <p:cNvSpPr>
                <a:spLocks noChangeArrowheads="1"/>
              </p:cNvSpPr>
              <p:nvPr/>
            </p:nvSpPr>
            <p:spPr bwMode="auto">
              <a:xfrm rot="360000">
                <a:off x="2182" y="7460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cxnSp>
        <p:nvCxnSpPr>
          <p:cNvPr id="105" name="Прямая соединительная линия 104"/>
          <p:cNvCxnSpPr/>
          <p:nvPr/>
        </p:nvCxnSpPr>
        <p:spPr>
          <a:xfrm>
            <a:off x="387177" y="1272581"/>
            <a:ext cx="5148000" cy="14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46" descr="j01499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524998" y="1558568"/>
            <a:ext cx="2526873" cy="2172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tx1"/>
                </a:solidFill>
              </a:rPr>
              <a:t>Опыт  и применения этой периодизации  </a:t>
            </a:r>
            <a:r>
              <a:rPr lang="ru-RU" sz="2800" dirty="0" smtClean="0">
                <a:solidFill>
                  <a:schemeClr val="tx1"/>
                </a:solidFill>
              </a:rPr>
              <a:t>показывает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9267" y="432149"/>
            <a:ext cx="7959209" cy="620785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Затруднения и нарушения чтения у школьников  имеют дошкольные причины</a:t>
            </a: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Характер нарушений определяется этапом, на котором  произошел сбой в формировании «ядра» читательской компетентности</a:t>
            </a: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Типология нарушений развития «ядра» читательской компетентности может стать надежным ориентиром для диагностики  коррекции и предупреждения нарушений чтения и читательского развития  у   детей в дошкольном и школьном возрастах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1" descr="j03981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83" y="1446817"/>
            <a:ext cx="1846262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oup 22"/>
          <p:cNvGrpSpPr>
            <a:grpSpLocks/>
          </p:cNvGrpSpPr>
          <p:nvPr/>
        </p:nvGrpSpPr>
        <p:grpSpPr bwMode="auto">
          <a:xfrm>
            <a:off x="10052783" y="3213101"/>
            <a:ext cx="1008062" cy="1008063"/>
            <a:chOff x="7827" y="11667"/>
            <a:chExt cx="1587" cy="1587"/>
          </a:xfrm>
        </p:grpSpPr>
        <p:sp>
          <p:nvSpPr>
            <p:cNvPr id="6199" name="Oval 23"/>
            <p:cNvSpPr>
              <a:spLocks noChangeArrowheads="1"/>
            </p:cNvSpPr>
            <p:nvPr/>
          </p:nvSpPr>
          <p:spPr bwMode="auto">
            <a:xfrm>
              <a:off x="7827" y="11667"/>
              <a:ext cx="1587" cy="158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00" name="Oval 24"/>
            <p:cNvSpPr>
              <a:spLocks noChangeAspect="1" noChangeArrowheads="1"/>
            </p:cNvSpPr>
            <p:nvPr/>
          </p:nvSpPr>
          <p:spPr bwMode="auto">
            <a:xfrm>
              <a:off x="7905" y="11745"/>
              <a:ext cx="1429" cy="14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01" name="Line 25"/>
            <p:cNvSpPr>
              <a:spLocks noChangeShapeType="1"/>
            </p:cNvSpPr>
            <p:nvPr/>
          </p:nvSpPr>
          <p:spPr bwMode="auto">
            <a:xfrm>
              <a:off x="8617" y="11750"/>
              <a:ext cx="0" cy="14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2" name="Line 26"/>
            <p:cNvSpPr>
              <a:spLocks noChangeShapeType="1"/>
            </p:cNvSpPr>
            <p:nvPr/>
          </p:nvSpPr>
          <p:spPr bwMode="auto">
            <a:xfrm rot="1260637" flipH="1">
              <a:off x="8628" y="11744"/>
              <a:ext cx="5" cy="14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3" name="Line 27"/>
            <p:cNvSpPr>
              <a:spLocks noChangeShapeType="1"/>
            </p:cNvSpPr>
            <p:nvPr/>
          </p:nvSpPr>
          <p:spPr bwMode="auto">
            <a:xfrm rot="8064404">
              <a:off x="8614" y="11742"/>
              <a:ext cx="0" cy="14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4" name="Line 28"/>
            <p:cNvSpPr>
              <a:spLocks noChangeShapeType="1"/>
            </p:cNvSpPr>
            <p:nvPr/>
          </p:nvSpPr>
          <p:spPr bwMode="auto">
            <a:xfrm rot="2397119" flipH="1">
              <a:off x="8620" y="11757"/>
              <a:ext cx="1" cy="1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5" name="Line 29"/>
            <p:cNvSpPr>
              <a:spLocks noChangeShapeType="1"/>
            </p:cNvSpPr>
            <p:nvPr/>
          </p:nvSpPr>
          <p:spPr bwMode="auto">
            <a:xfrm rot="5400000">
              <a:off x="8620" y="11716"/>
              <a:ext cx="3" cy="1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6" name="Line 30"/>
            <p:cNvSpPr>
              <a:spLocks noChangeShapeType="1"/>
            </p:cNvSpPr>
            <p:nvPr/>
          </p:nvSpPr>
          <p:spPr bwMode="auto">
            <a:xfrm rot="20249186" flipH="1">
              <a:off x="8611" y="11759"/>
              <a:ext cx="2" cy="14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7" name="Line 31"/>
            <p:cNvSpPr>
              <a:spLocks noChangeShapeType="1"/>
            </p:cNvSpPr>
            <p:nvPr/>
          </p:nvSpPr>
          <p:spPr bwMode="auto">
            <a:xfrm rot="3965862">
              <a:off x="8616" y="11721"/>
              <a:ext cx="4" cy="14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8" name="Line 32"/>
            <p:cNvSpPr>
              <a:spLocks noChangeShapeType="1"/>
            </p:cNvSpPr>
            <p:nvPr/>
          </p:nvSpPr>
          <p:spPr bwMode="auto">
            <a:xfrm rot="-4156385">
              <a:off x="8611" y="11736"/>
              <a:ext cx="2" cy="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9" name="Oval 33"/>
            <p:cNvSpPr>
              <a:spLocks noChangeArrowheads="1"/>
            </p:cNvSpPr>
            <p:nvPr/>
          </p:nvSpPr>
          <p:spPr bwMode="auto">
            <a:xfrm>
              <a:off x="8509" y="12360"/>
              <a:ext cx="225" cy="209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6151" name="Group 34"/>
          <p:cNvGrpSpPr>
            <a:grpSpLocks/>
          </p:cNvGrpSpPr>
          <p:nvPr/>
        </p:nvGrpSpPr>
        <p:grpSpPr bwMode="auto">
          <a:xfrm>
            <a:off x="8325583" y="3573463"/>
            <a:ext cx="1008062" cy="1008062"/>
            <a:chOff x="4917" y="11742"/>
            <a:chExt cx="1587" cy="1587"/>
          </a:xfrm>
        </p:grpSpPr>
        <p:sp>
          <p:nvSpPr>
            <p:cNvPr id="6188" name="Oval 35"/>
            <p:cNvSpPr>
              <a:spLocks noChangeArrowheads="1"/>
            </p:cNvSpPr>
            <p:nvPr/>
          </p:nvSpPr>
          <p:spPr bwMode="auto">
            <a:xfrm>
              <a:off x="4917" y="11742"/>
              <a:ext cx="1587" cy="158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9" name="Oval 36"/>
            <p:cNvSpPr>
              <a:spLocks noChangeAspect="1" noChangeArrowheads="1"/>
            </p:cNvSpPr>
            <p:nvPr/>
          </p:nvSpPr>
          <p:spPr bwMode="auto">
            <a:xfrm>
              <a:off x="4995" y="11820"/>
              <a:ext cx="1429" cy="14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90" name="Line 37"/>
            <p:cNvSpPr>
              <a:spLocks noChangeShapeType="1"/>
            </p:cNvSpPr>
            <p:nvPr/>
          </p:nvSpPr>
          <p:spPr bwMode="auto">
            <a:xfrm>
              <a:off x="5707" y="11825"/>
              <a:ext cx="0" cy="14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1" name="Line 38"/>
            <p:cNvSpPr>
              <a:spLocks noChangeShapeType="1"/>
            </p:cNvSpPr>
            <p:nvPr/>
          </p:nvSpPr>
          <p:spPr bwMode="auto">
            <a:xfrm rot="1260637" flipH="1">
              <a:off x="5718" y="11819"/>
              <a:ext cx="5" cy="14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2" name="Line 39"/>
            <p:cNvSpPr>
              <a:spLocks noChangeShapeType="1"/>
            </p:cNvSpPr>
            <p:nvPr/>
          </p:nvSpPr>
          <p:spPr bwMode="auto">
            <a:xfrm rot="8064404">
              <a:off x="5704" y="11817"/>
              <a:ext cx="0" cy="14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3" name="Line 40"/>
            <p:cNvSpPr>
              <a:spLocks noChangeShapeType="1"/>
            </p:cNvSpPr>
            <p:nvPr/>
          </p:nvSpPr>
          <p:spPr bwMode="auto">
            <a:xfrm rot="2397119" flipH="1">
              <a:off x="5710" y="11832"/>
              <a:ext cx="1" cy="14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4" name="Line 41"/>
            <p:cNvSpPr>
              <a:spLocks noChangeShapeType="1"/>
            </p:cNvSpPr>
            <p:nvPr/>
          </p:nvSpPr>
          <p:spPr bwMode="auto">
            <a:xfrm rot="5400000">
              <a:off x="5710" y="11791"/>
              <a:ext cx="3" cy="1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5" name="Line 42"/>
            <p:cNvSpPr>
              <a:spLocks noChangeShapeType="1"/>
            </p:cNvSpPr>
            <p:nvPr/>
          </p:nvSpPr>
          <p:spPr bwMode="auto">
            <a:xfrm rot="20249186" flipH="1">
              <a:off x="5701" y="11834"/>
              <a:ext cx="2" cy="14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6" name="Line 43"/>
            <p:cNvSpPr>
              <a:spLocks noChangeShapeType="1"/>
            </p:cNvSpPr>
            <p:nvPr/>
          </p:nvSpPr>
          <p:spPr bwMode="auto">
            <a:xfrm rot="3965862">
              <a:off x="5706" y="11796"/>
              <a:ext cx="4" cy="14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7" name="Line 44"/>
            <p:cNvSpPr>
              <a:spLocks noChangeShapeType="1"/>
            </p:cNvSpPr>
            <p:nvPr/>
          </p:nvSpPr>
          <p:spPr bwMode="auto">
            <a:xfrm rot="-4156385">
              <a:off x="5701" y="11811"/>
              <a:ext cx="2" cy="14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8" name="Oval 45"/>
            <p:cNvSpPr>
              <a:spLocks noChangeArrowheads="1"/>
            </p:cNvSpPr>
            <p:nvPr/>
          </p:nvSpPr>
          <p:spPr bwMode="auto">
            <a:xfrm>
              <a:off x="5599" y="12435"/>
              <a:ext cx="225" cy="209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6152" name="Group 46"/>
          <p:cNvGrpSpPr>
            <a:grpSpLocks/>
          </p:cNvGrpSpPr>
          <p:nvPr/>
        </p:nvGrpSpPr>
        <p:grpSpPr bwMode="auto">
          <a:xfrm>
            <a:off x="6307870" y="1484313"/>
            <a:ext cx="1187450" cy="1187450"/>
            <a:chOff x="4984" y="2384"/>
            <a:chExt cx="1871" cy="1872"/>
          </a:xfrm>
        </p:grpSpPr>
        <p:sp>
          <p:nvSpPr>
            <p:cNvPr id="6175" name="Oval 47"/>
            <p:cNvSpPr>
              <a:spLocks noChangeAspect="1" noChangeArrowheads="1"/>
            </p:cNvSpPr>
            <p:nvPr/>
          </p:nvSpPr>
          <p:spPr bwMode="auto">
            <a:xfrm>
              <a:off x="4984" y="2384"/>
              <a:ext cx="1871" cy="1872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6" name="Oval 48"/>
            <p:cNvSpPr>
              <a:spLocks noChangeArrowheads="1"/>
            </p:cNvSpPr>
            <p:nvPr/>
          </p:nvSpPr>
          <p:spPr bwMode="auto">
            <a:xfrm>
              <a:off x="5024" y="2436"/>
              <a:ext cx="1792" cy="17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7" name="Oval 49"/>
            <p:cNvSpPr>
              <a:spLocks noChangeArrowheads="1"/>
            </p:cNvSpPr>
            <p:nvPr/>
          </p:nvSpPr>
          <p:spPr bwMode="auto">
            <a:xfrm>
              <a:off x="5148" y="2559"/>
              <a:ext cx="1548" cy="15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8" name="Line 50"/>
            <p:cNvSpPr>
              <a:spLocks noChangeShapeType="1"/>
            </p:cNvSpPr>
            <p:nvPr/>
          </p:nvSpPr>
          <p:spPr bwMode="auto">
            <a:xfrm>
              <a:off x="5917" y="2557"/>
              <a:ext cx="0" cy="15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9" name="Line 51"/>
            <p:cNvSpPr>
              <a:spLocks noChangeShapeType="1"/>
            </p:cNvSpPr>
            <p:nvPr/>
          </p:nvSpPr>
          <p:spPr bwMode="auto">
            <a:xfrm rot="1260637">
              <a:off x="5926" y="2564"/>
              <a:ext cx="2" cy="15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0" name="Line 52"/>
            <p:cNvSpPr>
              <a:spLocks noChangeShapeType="1"/>
            </p:cNvSpPr>
            <p:nvPr/>
          </p:nvSpPr>
          <p:spPr bwMode="auto">
            <a:xfrm rot="8064404">
              <a:off x="5917" y="2546"/>
              <a:ext cx="2" cy="15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1" name="Line 53"/>
            <p:cNvSpPr>
              <a:spLocks noChangeShapeType="1"/>
            </p:cNvSpPr>
            <p:nvPr/>
          </p:nvSpPr>
          <p:spPr bwMode="auto">
            <a:xfrm rot="2397119">
              <a:off x="5912" y="2564"/>
              <a:ext cx="2" cy="1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2" name="Line 54"/>
            <p:cNvSpPr>
              <a:spLocks noChangeShapeType="1"/>
            </p:cNvSpPr>
            <p:nvPr/>
          </p:nvSpPr>
          <p:spPr bwMode="auto">
            <a:xfrm rot="5400000">
              <a:off x="5920" y="2543"/>
              <a:ext cx="2" cy="15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3" name="Line 55"/>
            <p:cNvSpPr>
              <a:spLocks noChangeShapeType="1"/>
            </p:cNvSpPr>
            <p:nvPr/>
          </p:nvSpPr>
          <p:spPr bwMode="auto">
            <a:xfrm rot="-1350814">
              <a:off x="5910" y="2548"/>
              <a:ext cx="0" cy="1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4" name="Line 56"/>
            <p:cNvSpPr>
              <a:spLocks noChangeShapeType="1"/>
            </p:cNvSpPr>
            <p:nvPr/>
          </p:nvSpPr>
          <p:spPr bwMode="auto">
            <a:xfrm rot="3965862">
              <a:off x="5910" y="2542"/>
              <a:ext cx="2" cy="15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5" name="Line 57"/>
            <p:cNvSpPr>
              <a:spLocks noChangeShapeType="1"/>
            </p:cNvSpPr>
            <p:nvPr/>
          </p:nvSpPr>
          <p:spPr bwMode="auto">
            <a:xfrm rot="-4156385">
              <a:off x="5930" y="2549"/>
              <a:ext cx="1" cy="15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6" name="Oval 58"/>
            <p:cNvSpPr>
              <a:spLocks noChangeAspect="1" noChangeArrowheads="1"/>
            </p:cNvSpPr>
            <p:nvPr/>
          </p:nvSpPr>
          <p:spPr bwMode="auto">
            <a:xfrm>
              <a:off x="5737" y="3138"/>
              <a:ext cx="351" cy="35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7" name="Oval 59"/>
            <p:cNvSpPr>
              <a:spLocks noChangeAspect="1" noChangeArrowheads="1"/>
            </p:cNvSpPr>
            <p:nvPr/>
          </p:nvSpPr>
          <p:spPr bwMode="auto">
            <a:xfrm>
              <a:off x="5783" y="3186"/>
              <a:ext cx="261" cy="259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6154" name="AutoShape 61"/>
          <p:cNvSpPr>
            <a:spLocks noChangeArrowheads="1"/>
          </p:cNvSpPr>
          <p:nvPr/>
        </p:nvSpPr>
        <p:spPr bwMode="auto">
          <a:xfrm flipV="1">
            <a:off x="5012470" y="6092825"/>
            <a:ext cx="2355850" cy="609600"/>
          </a:xfrm>
          <a:prstGeom prst="wedgeRoundRectCallout">
            <a:avLst>
              <a:gd name="adj1" fmla="val 92856"/>
              <a:gd name="adj2" fmla="val 316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В «колесе чтения» нет обода</a:t>
            </a:r>
            <a:r>
              <a:rPr lang="ru-RU" altLang="ru-RU"/>
              <a:t> </a:t>
            </a:r>
          </a:p>
        </p:txBody>
      </p:sp>
      <p:sp>
        <p:nvSpPr>
          <p:cNvPr id="6155" name="AutoShape 62"/>
          <p:cNvSpPr>
            <a:spLocks noChangeArrowheads="1"/>
          </p:cNvSpPr>
          <p:nvPr/>
        </p:nvSpPr>
        <p:spPr bwMode="auto">
          <a:xfrm flipV="1">
            <a:off x="7771545" y="5288048"/>
            <a:ext cx="3621388" cy="1068387"/>
          </a:xfrm>
          <a:prstGeom prst="wedgeRoundRectCallout">
            <a:avLst>
              <a:gd name="adj1" fmla="val 27005"/>
              <a:gd name="adj2" fmla="val 154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/>
              <a:t> </a:t>
            </a:r>
            <a:r>
              <a:rPr lang="ru-RU" altLang="ru-RU" sz="1400" dirty="0"/>
              <a:t>Не  прожит уровень ситуативной речи. </a:t>
            </a:r>
            <a:r>
              <a:rPr lang="ru-RU" altLang="ru-RU" sz="1400" dirty="0" smtClean="0"/>
              <a:t>Не </a:t>
            </a:r>
            <a:r>
              <a:rPr lang="ru-RU" altLang="ru-RU" sz="1400" dirty="0"/>
              <a:t>сложились предпосылки для перехода к восприятию контекстной речи</a:t>
            </a:r>
            <a:r>
              <a:rPr lang="ru-RU" altLang="ru-RU" dirty="0"/>
              <a:t>  </a:t>
            </a:r>
          </a:p>
        </p:txBody>
      </p:sp>
      <p:sp>
        <p:nvSpPr>
          <p:cNvPr id="6156" name="AutoShape 63"/>
          <p:cNvSpPr>
            <a:spLocks noChangeAspect="1" noChangeArrowheads="1"/>
          </p:cNvSpPr>
          <p:nvPr/>
        </p:nvSpPr>
        <p:spPr bwMode="auto">
          <a:xfrm flipV="1">
            <a:off x="3179809" y="3141663"/>
            <a:ext cx="2193024" cy="898525"/>
          </a:xfrm>
          <a:prstGeom prst="wedgeRoundRectCallout">
            <a:avLst>
              <a:gd name="adj1" fmla="val 115102"/>
              <a:gd name="adj2" fmla="val 138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/>
              <a:t>Не сформировано «ядро</a:t>
            </a:r>
            <a:r>
              <a:rPr lang="ru-RU" altLang="ru-RU" sz="1400" dirty="0" smtClean="0"/>
              <a:t>» ЖС</a:t>
            </a:r>
            <a:endParaRPr lang="ru-RU" altLang="ru-RU" dirty="0"/>
          </a:p>
        </p:txBody>
      </p:sp>
      <p:sp>
        <p:nvSpPr>
          <p:cNvPr id="6157" name="Rectangle 64"/>
          <p:cNvSpPr>
            <a:spLocks noChangeArrowheads="1"/>
          </p:cNvSpPr>
          <p:nvPr/>
        </p:nvSpPr>
        <p:spPr bwMode="auto">
          <a:xfrm>
            <a:off x="5156890" y="197711"/>
            <a:ext cx="5940468" cy="11532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Варианты нарушений читательского развития 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у младших школьников, овладевших грамотой</a:t>
            </a:r>
          </a:p>
        </p:txBody>
      </p:sp>
      <p:grpSp>
        <p:nvGrpSpPr>
          <p:cNvPr id="6159" name="Group 66"/>
          <p:cNvGrpSpPr>
            <a:grpSpLocks/>
          </p:cNvGrpSpPr>
          <p:nvPr/>
        </p:nvGrpSpPr>
        <p:grpSpPr bwMode="auto">
          <a:xfrm>
            <a:off x="6884133" y="2708275"/>
            <a:ext cx="1187450" cy="1187450"/>
            <a:chOff x="4984" y="2384"/>
            <a:chExt cx="1871" cy="1872"/>
          </a:xfrm>
        </p:grpSpPr>
        <p:sp>
          <p:nvSpPr>
            <p:cNvPr id="6162" name="Oval 67"/>
            <p:cNvSpPr>
              <a:spLocks noChangeAspect="1" noChangeArrowheads="1"/>
            </p:cNvSpPr>
            <p:nvPr/>
          </p:nvSpPr>
          <p:spPr bwMode="auto">
            <a:xfrm>
              <a:off x="4984" y="2384"/>
              <a:ext cx="1871" cy="1872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3" name="Oval 68"/>
            <p:cNvSpPr>
              <a:spLocks noChangeArrowheads="1"/>
            </p:cNvSpPr>
            <p:nvPr/>
          </p:nvSpPr>
          <p:spPr bwMode="auto">
            <a:xfrm>
              <a:off x="5024" y="2436"/>
              <a:ext cx="1792" cy="17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4" name="Oval 69"/>
            <p:cNvSpPr>
              <a:spLocks noChangeArrowheads="1"/>
            </p:cNvSpPr>
            <p:nvPr/>
          </p:nvSpPr>
          <p:spPr bwMode="auto">
            <a:xfrm>
              <a:off x="5148" y="2559"/>
              <a:ext cx="1548" cy="15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5" name="Line 70"/>
            <p:cNvSpPr>
              <a:spLocks noChangeShapeType="1"/>
            </p:cNvSpPr>
            <p:nvPr/>
          </p:nvSpPr>
          <p:spPr bwMode="auto">
            <a:xfrm>
              <a:off x="5917" y="2557"/>
              <a:ext cx="0" cy="15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Line 71"/>
            <p:cNvSpPr>
              <a:spLocks noChangeShapeType="1"/>
            </p:cNvSpPr>
            <p:nvPr/>
          </p:nvSpPr>
          <p:spPr bwMode="auto">
            <a:xfrm rot="1260637">
              <a:off x="5926" y="2564"/>
              <a:ext cx="2" cy="15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Line 72"/>
            <p:cNvSpPr>
              <a:spLocks noChangeShapeType="1"/>
            </p:cNvSpPr>
            <p:nvPr/>
          </p:nvSpPr>
          <p:spPr bwMode="auto">
            <a:xfrm rot="8064404">
              <a:off x="5917" y="2546"/>
              <a:ext cx="2" cy="15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Line 73"/>
            <p:cNvSpPr>
              <a:spLocks noChangeShapeType="1"/>
            </p:cNvSpPr>
            <p:nvPr/>
          </p:nvSpPr>
          <p:spPr bwMode="auto">
            <a:xfrm rot="2397119">
              <a:off x="5912" y="2564"/>
              <a:ext cx="2" cy="1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Line 74"/>
            <p:cNvSpPr>
              <a:spLocks noChangeShapeType="1"/>
            </p:cNvSpPr>
            <p:nvPr/>
          </p:nvSpPr>
          <p:spPr bwMode="auto">
            <a:xfrm rot="5400000">
              <a:off x="5920" y="2543"/>
              <a:ext cx="2" cy="15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Line 75"/>
            <p:cNvSpPr>
              <a:spLocks noChangeShapeType="1"/>
            </p:cNvSpPr>
            <p:nvPr/>
          </p:nvSpPr>
          <p:spPr bwMode="auto">
            <a:xfrm rot="-1350814">
              <a:off x="5910" y="2548"/>
              <a:ext cx="0" cy="1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Line 76"/>
            <p:cNvSpPr>
              <a:spLocks noChangeShapeType="1"/>
            </p:cNvSpPr>
            <p:nvPr/>
          </p:nvSpPr>
          <p:spPr bwMode="auto">
            <a:xfrm rot="3965862">
              <a:off x="5910" y="2542"/>
              <a:ext cx="2" cy="15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2" name="Line 77"/>
            <p:cNvSpPr>
              <a:spLocks noChangeShapeType="1"/>
            </p:cNvSpPr>
            <p:nvPr/>
          </p:nvSpPr>
          <p:spPr bwMode="auto">
            <a:xfrm rot="-4156385">
              <a:off x="5930" y="2549"/>
              <a:ext cx="1" cy="15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Oval 78"/>
            <p:cNvSpPr>
              <a:spLocks noChangeAspect="1" noChangeArrowheads="1"/>
            </p:cNvSpPr>
            <p:nvPr/>
          </p:nvSpPr>
          <p:spPr bwMode="auto">
            <a:xfrm>
              <a:off x="5737" y="3138"/>
              <a:ext cx="351" cy="35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4" name="Oval 79"/>
            <p:cNvSpPr>
              <a:spLocks noChangeAspect="1" noChangeArrowheads="1"/>
            </p:cNvSpPr>
            <p:nvPr/>
          </p:nvSpPr>
          <p:spPr bwMode="auto">
            <a:xfrm>
              <a:off x="5783" y="3186"/>
              <a:ext cx="261" cy="259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6160" name="AutoShape 80"/>
          <p:cNvSpPr>
            <a:spLocks noChangeArrowheads="1"/>
          </p:cNvSpPr>
          <p:nvPr/>
        </p:nvSpPr>
        <p:spPr bwMode="auto">
          <a:xfrm flipV="1">
            <a:off x="4168350" y="4697969"/>
            <a:ext cx="2631028" cy="1008063"/>
          </a:xfrm>
          <a:prstGeom prst="wedgeRoundRectCallout">
            <a:avLst>
              <a:gd name="adj1" fmla="val 64005"/>
              <a:gd name="adj2" fmla="val 1438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/>
              <a:t>Не освоены приемы решения элементарных читательских задач</a:t>
            </a:r>
            <a:r>
              <a:rPr lang="ru-RU" altLang="ru-RU" dirty="0"/>
              <a:t>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03654" y="280086"/>
            <a:ext cx="2248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Пример типологии </a:t>
            </a:r>
            <a:endParaRPr lang="ru-RU" sz="3200" i="1" dirty="0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233327" y="1445488"/>
            <a:ext cx="3420000" cy="14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891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28539" y="1240870"/>
            <a:ext cx="1809421" cy="1707787"/>
            <a:chOff x="2287" y="14219"/>
            <a:chExt cx="2551" cy="2551"/>
          </a:xfrm>
        </p:grpSpPr>
        <p:sp>
          <p:nvSpPr>
            <p:cNvPr id="9263" name="Oval 3"/>
            <p:cNvSpPr>
              <a:spLocks noChangeAspect="1" noChangeArrowheads="1"/>
            </p:cNvSpPr>
            <p:nvPr/>
          </p:nvSpPr>
          <p:spPr bwMode="auto">
            <a:xfrm>
              <a:off x="2287" y="14219"/>
              <a:ext cx="2551" cy="2551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64" name="Oval 4"/>
            <p:cNvSpPr>
              <a:spLocks noChangeAspect="1" noChangeArrowheads="1"/>
            </p:cNvSpPr>
            <p:nvPr/>
          </p:nvSpPr>
          <p:spPr bwMode="auto">
            <a:xfrm>
              <a:off x="2484" y="14414"/>
              <a:ext cx="2154" cy="215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65" name="Oval 5"/>
            <p:cNvSpPr>
              <a:spLocks noChangeArrowheads="1"/>
            </p:cNvSpPr>
            <p:nvPr/>
          </p:nvSpPr>
          <p:spPr bwMode="auto">
            <a:xfrm>
              <a:off x="2676" y="14607"/>
              <a:ext cx="1763" cy="17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66" name="Line 6"/>
            <p:cNvSpPr>
              <a:spLocks noChangeShapeType="1"/>
            </p:cNvSpPr>
            <p:nvPr/>
          </p:nvSpPr>
          <p:spPr bwMode="auto">
            <a:xfrm>
              <a:off x="3552" y="14605"/>
              <a:ext cx="0" cy="17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7" name="Line 7"/>
            <p:cNvSpPr>
              <a:spLocks noChangeShapeType="1"/>
            </p:cNvSpPr>
            <p:nvPr/>
          </p:nvSpPr>
          <p:spPr bwMode="auto">
            <a:xfrm rot="1260637">
              <a:off x="3562" y="14613"/>
              <a:ext cx="3" cy="17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8" name="Line 8"/>
            <p:cNvSpPr>
              <a:spLocks noChangeShapeType="1"/>
            </p:cNvSpPr>
            <p:nvPr/>
          </p:nvSpPr>
          <p:spPr bwMode="auto">
            <a:xfrm rot="8064404">
              <a:off x="3553" y="14605"/>
              <a:ext cx="2" cy="1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9" name="Line 9"/>
            <p:cNvSpPr>
              <a:spLocks noChangeShapeType="1"/>
            </p:cNvSpPr>
            <p:nvPr/>
          </p:nvSpPr>
          <p:spPr bwMode="auto">
            <a:xfrm rot="2397119">
              <a:off x="3546" y="14613"/>
              <a:ext cx="3" cy="17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0" name="Line 10"/>
            <p:cNvSpPr>
              <a:spLocks noChangeShapeType="1"/>
            </p:cNvSpPr>
            <p:nvPr/>
          </p:nvSpPr>
          <p:spPr bwMode="auto">
            <a:xfrm rot="5400000">
              <a:off x="3556" y="14601"/>
              <a:ext cx="2" cy="17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1" name="Line 11"/>
            <p:cNvSpPr>
              <a:spLocks noChangeShapeType="1"/>
            </p:cNvSpPr>
            <p:nvPr/>
          </p:nvSpPr>
          <p:spPr bwMode="auto">
            <a:xfrm rot="-1350814">
              <a:off x="3544" y="14594"/>
              <a:ext cx="0" cy="17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2" name="Line 12"/>
            <p:cNvSpPr>
              <a:spLocks noChangeShapeType="1"/>
            </p:cNvSpPr>
            <p:nvPr/>
          </p:nvSpPr>
          <p:spPr bwMode="auto">
            <a:xfrm rot="3965862">
              <a:off x="3544" y="14601"/>
              <a:ext cx="2" cy="17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3" name="Line 13"/>
            <p:cNvSpPr>
              <a:spLocks noChangeShapeType="1"/>
            </p:cNvSpPr>
            <p:nvPr/>
          </p:nvSpPr>
          <p:spPr bwMode="auto">
            <a:xfrm rot="-4156385">
              <a:off x="3567" y="14608"/>
              <a:ext cx="1" cy="17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4" name="Oval 14"/>
            <p:cNvSpPr>
              <a:spLocks noChangeAspect="1" noChangeArrowheads="1"/>
            </p:cNvSpPr>
            <p:nvPr/>
          </p:nvSpPr>
          <p:spPr bwMode="auto">
            <a:xfrm>
              <a:off x="3326" y="15252"/>
              <a:ext cx="448" cy="45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5" name="Oval 15"/>
            <p:cNvSpPr>
              <a:spLocks noChangeAspect="1" noChangeArrowheads="1"/>
            </p:cNvSpPr>
            <p:nvPr/>
          </p:nvSpPr>
          <p:spPr bwMode="auto">
            <a:xfrm>
              <a:off x="3384" y="15314"/>
              <a:ext cx="334" cy="335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76" name="AutoShape 16"/>
            <p:cNvSpPr>
              <a:spLocks noChangeArrowheads="1"/>
            </p:cNvSpPr>
            <p:nvPr/>
          </p:nvSpPr>
          <p:spPr bwMode="auto">
            <a:xfrm>
              <a:off x="2633" y="14564"/>
              <a:ext cx="1843" cy="1843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7" name="AutoShape 17"/>
            <p:cNvSpPr>
              <a:spLocks noChangeArrowheads="1"/>
            </p:cNvSpPr>
            <p:nvPr/>
          </p:nvSpPr>
          <p:spPr bwMode="auto">
            <a:xfrm rot="660000">
              <a:off x="2644" y="14577"/>
              <a:ext cx="1843" cy="1843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8" name="AutoShape 18"/>
            <p:cNvSpPr>
              <a:spLocks noChangeAspect="1" noChangeArrowheads="1"/>
            </p:cNvSpPr>
            <p:nvPr/>
          </p:nvSpPr>
          <p:spPr bwMode="auto">
            <a:xfrm rot="1320000">
              <a:off x="2603" y="14536"/>
              <a:ext cx="1928" cy="1928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9" name="AutoShape 19"/>
            <p:cNvSpPr>
              <a:spLocks noChangeAspect="1" noChangeArrowheads="1"/>
            </p:cNvSpPr>
            <p:nvPr/>
          </p:nvSpPr>
          <p:spPr bwMode="auto">
            <a:xfrm rot="360000">
              <a:off x="2596" y="14521"/>
              <a:ext cx="1928" cy="1928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219" name="Picture 20" descr="j03981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3597" y="1379893"/>
            <a:ext cx="2181488" cy="215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0559229" y="3059820"/>
            <a:ext cx="1200971" cy="1161343"/>
            <a:chOff x="7827" y="11667"/>
            <a:chExt cx="1587" cy="1587"/>
          </a:xfrm>
        </p:grpSpPr>
        <p:sp>
          <p:nvSpPr>
            <p:cNvPr id="9252" name="Oval 22"/>
            <p:cNvSpPr>
              <a:spLocks noChangeArrowheads="1"/>
            </p:cNvSpPr>
            <p:nvPr/>
          </p:nvSpPr>
          <p:spPr bwMode="auto">
            <a:xfrm>
              <a:off x="7827" y="11667"/>
              <a:ext cx="1587" cy="158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53" name="Oval 23"/>
            <p:cNvSpPr>
              <a:spLocks noChangeAspect="1" noChangeArrowheads="1"/>
            </p:cNvSpPr>
            <p:nvPr/>
          </p:nvSpPr>
          <p:spPr bwMode="auto">
            <a:xfrm>
              <a:off x="7905" y="11745"/>
              <a:ext cx="1429" cy="14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4" name="Line 24"/>
            <p:cNvSpPr>
              <a:spLocks noChangeShapeType="1"/>
            </p:cNvSpPr>
            <p:nvPr/>
          </p:nvSpPr>
          <p:spPr bwMode="auto">
            <a:xfrm>
              <a:off x="8617" y="11750"/>
              <a:ext cx="0" cy="14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5" name="Line 25"/>
            <p:cNvSpPr>
              <a:spLocks noChangeShapeType="1"/>
            </p:cNvSpPr>
            <p:nvPr/>
          </p:nvSpPr>
          <p:spPr bwMode="auto">
            <a:xfrm rot="1260637" flipH="1">
              <a:off x="8628" y="11744"/>
              <a:ext cx="5" cy="14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6" name="Line 26"/>
            <p:cNvSpPr>
              <a:spLocks noChangeShapeType="1"/>
            </p:cNvSpPr>
            <p:nvPr/>
          </p:nvSpPr>
          <p:spPr bwMode="auto">
            <a:xfrm rot="8064404">
              <a:off x="8614" y="11742"/>
              <a:ext cx="0" cy="14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7" name="Line 27"/>
            <p:cNvSpPr>
              <a:spLocks noChangeShapeType="1"/>
            </p:cNvSpPr>
            <p:nvPr/>
          </p:nvSpPr>
          <p:spPr bwMode="auto">
            <a:xfrm rot="2397119" flipH="1">
              <a:off x="8620" y="11757"/>
              <a:ext cx="1" cy="1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8" name="Line 28"/>
            <p:cNvSpPr>
              <a:spLocks noChangeShapeType="1"/>
            </p:cNvSpPr>
            <p:nvPr/>
          </p:nvSpPr>
          <p:spPr bwMode="auto">
            <a:xfrm rot="5400000">
              <a:off x="8620" y="11716"/>
              <a:ext cx="3" cy="1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9" name="Line 29"/>
            <p:cNvSpPr>
              <a:spLocks noChangeShapeType="1"/>
            </p:cNvSpPr>
            <p:nvPr/>
          </p:nvSpPr>
          <p:spPr bwMode="auto">
            <a:xfrm rot="20249186" flipH="1">
              <a:off x="8611" y="11759"/>
              <a:ext cx="2" cy="14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0" name="Line 30"/>
            <p:cNvSpPr>
              <a:spLocks noChangeShapeType="1"/>
            </p:cNvSpPr>
            <p:nvPr/>
          </p:nvSpPr>
          <p:spPr bwMode="auto">
            <a:xfrm rot="3965862">
              <a:off x="8616" y="11721"/>
              <a:ext cx="4" cy="14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1" name="Line 31"/>
            <p:cNvSpPr>
              <a:spLocks noChangeShapeType="1"/>
            </p:cNvSpPr>
            <p:nvPr/>
          </p:nvSpPr>
          <p:spPr bwMode="auto">
            <a:xfrm rot="-4156385">
              <a:off x="8611" y="11736"/>
              <a:ext cx="2" cy="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2" name="Oval 32"/>
            <p:cNvSpPr>
              <a:spLocks noChangeArrowheads="1"/>
            </p:cNvSpPr>
            <p:nvPr/>
          </p:nvSpPr>
          <p:spPr bwMode="auto">
            <a:xfrm>
              <a:off x="8509" y="12360"/>
              <a:ext cx="225" cy="209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7935087" y="3262646"/>
            <a:ext cx="1321325" cy="1235213"/>
            <a:chOff x="4917" y="11742"/>
            <a:chExt cx="1587" cy="1587"/>
          </a:xfrm>
        </p:grpSpPr>
        <p:sp>
          <p:nvSpPr>
            <p:cNvPr id="9241" name="Oval 34"/>
            <p:cNvSpPr>
              <a:spLocks noChangeArrowheads="1"/>
            </p:cNvSpPr>
            <p:nvPr/>
          </p:nvSpPr>
          <p:spPr bwMode="auto">
            <a:xfrm>
              <a:off x="4917" y="11742"/>
              <a:ext cx="1587" cy="158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42" name="Oval 35"/>
            <p:cNvSpPr>
              <a:spLocks noChangeAspect="1" noChangeArrowheads="1"/>
            </p:cNvSpPr>
            <p:nvPr/>
          </p:nvSpPr>
          <p:spPr bwMode="auto">
            <a:xfrm>
              <a:off x="4995" y="11820"/>
              <a:ext cx="1429" cy="14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Line 36"/>
            <p:cNvSpPr>
              <a:spLocks noChangeShapeType="1"/>
            </p:cNvSpPr>
            <p:nvPr/>
          </p:nvSpPr>
          <p:spPr bwMode="auto">
            <a:xfrm>
              <a:off x="5707" y="11825"/>
              <a:ext cx="0" cy="14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Line 37"/>
            <p:cNvSpPr>
              <a:spLocks noChangeShapeType="1"/>
            </p:cNvSpPr>
            <p:nvPr/>
          </p:nvSpPr>
          <p:spPr bwMode="auto">
            <a:xfrm rot="1260637" flipH="1">
              <a:off x="5718" y="11819"/>
              <a:ext cx="5" cy="14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5" name="Line 38"/>
            <p:cNvSpPr>
              <a:spLocks noChangeShapeType="1"/>
            </p:cNvSpPr>
            <p:nvPr/>
          </p:nvSpPr>
          <p:spPr bwMode="auto">
            <a:xfrm rot="8064404">
              <a:off x="5704" y="11817"/>
              <a:ext cx="0" cy="14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Line 39"/>
            <p:cNvSpPr>
              <a:spLocks noChangeShapeType="1"/>
            </p:cNvSpPr>
            <p:nvPr/>
          </p:nvSpPr>
          <p:spPr bwMode="auto">
            <a:xfrm rot="2397119" flipH="1">
              <a:off x="5710" y="11832"/>
              <a:ext cx="1" cy="14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Line 40"/>
            <p:cNvSpPr>
              <a:spLocks noChangeShapeType="1"/>
            </p:cNvSpPr>
            <p:nvPr/>
          </p:nvSpPr>
          <p:spPr bwMode="auto">
            <a:xfrm rot="5400000">
              <a:off x="5710" y="11791"/>
              <a:ext cx="3" cy="1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8" name="Line 41"/>
            <p:cNvSpPr>
              <a:spLocks noChangeShapeType="1"/>
            </p:cNvSpPr>
            <p:nvPr/>
          </p:nvSpPr>
          <p:spPr bwMode="auto">
            <a:xfrm rot="20249186" flipH="1">
              <a:off x="5701" y="11834"/>
              <a:ext cx="2" cy="14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9" name="Line 42"/>
            <p:cNvSpPr>
              <a:spLocks noChangeShapeType="1"/>
            </p:cNvSpPr>
            <p:nvPr/>
          </p:nvSpPr>
          <p:spPr bwMode="auto">
            <a:xfrm rot="3965862">
              <a:off x="5706" y="11796"/>
              <a:ext cx="4" cy="14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0" name="Line 43"/>
            <p:cNvSpPr>
              <a:spLocks noChangeShapeType="1"/>
            </p:cNvSpPr>
            <p:nvPr/>
          </p:nvSpPr>
          <p:spPr bwMode="auto">
            <a:xfrm rot="-4156385">
              <a:off x="5701" y="11811"/>
              <a:ext cx="2" cy="14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1" name="Oval 44"/>
            <p:cNvSpPr>
              <a:spLocks noChangeArrowheads="1"/>
            </p:cNvSpPr>
            <p:nvPr/>
          </p:nvSpPr>
          <p:spPr bwMode="auto">
            <a:xfrm>
              <a:off x="5599" y="12435"/>
              <a:ext cx="225" cy="209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6167126" y="1927508"/>
            <a:ext cx="1416892" cy="1249080"/>
            <a:chOff x="4984" y="2384"/>
            <a:chExt cx="1871" cy="1872"/>
          </a:xfrm>
        </p:grpSpPr>
        <p:sp>
          <p:nvSpPr>
            <p:cNvPr id="9228" name="Oval 46"/>
            <p:cNvSpPr>
              <a:spLocks noChangeAspect="1" noChangeArrowheads="1"/>
            </p:cNvSpPr>
            <p:nvPr/>
          </p:nvSpPr>
          <p:spPr bwMode="auto">
            <a:xfrm>
              <a:off x="4984" y="2384"/>
              <a:ext cx="1871" cy="1872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29" name="Oval 47"/>
            <p:cNvSpPr>
              <a:spLocks noChangeArrowheads="1"/>
            </p:cNvSpPr>
            <p:nvPr/>
          </p:nvSpPr>
          <p:spPr bwMode="auto">
            <a:xfrm>
              <a:off x="5024" y="2436"/>
              <a:ext cx="1792" cy="17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30" name="Oval 48"/>
            <p:cNvSpPr>
              <a:spLocks noChangeArrowheads="1"/>
            </p:cNvSpPr>
            <p:nvPr/>
          </p:nvSpPr>
          <p:spPr bwMode="auto">
            <a:xfrm>
              <a:off x="5148" y="2559"/>
              <a:ext cx="1548" cy="15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31" name="Line 49"/>
            <p:cNvSpPr>
              <a:spLocks noChangeShapeType="1"/>
            </p:cNvSpPr>
            <p:nvPr/>
          </p:nvSpPr>
          <p:spPr bwMode="auto">
            <a:xfrm>
              <a:off x="5917" y="2557"/>
              <a:ext cx="0" cy="15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Line 50"/>
            <p:cNvSpPr>
              <a:spLocks noChangeShapeType="1"/>
            </p:cNvSpPr>
            <p:nvPr/>
          </p:nvSpPr>
          <p:spPr bwMode="auto">
            <a:xfrm rot="1260637">
              <a:off x="5926" y="2564"/>
              <a:ext cx="2" cy="15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Line 51"/>
            <p:cNvSpPr>
              <a:spLocks noChangeShapeType="1"/>
            </p:cNvSpPr>
            <p:nvPr/>
          </p:nvSpPr>
          <p:spPr bwMode="auto">
            <a:xfrm rot="8064404">
              <a:off x="5917" y="2546"/>
              <a:ext cx="2" cy="15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Line 52"/>
            <p:cNvSpPr>
              <a:spLocks noChangeShapeType="1"/>
            </p:cNvSpPr>
            <p:nvPr/>
          </p:nvSpPr>
          <p:spPr bwMode="auto">
            <a:xfrm rot="2397119">
              <a:off x="5912" y="2564"/>
              <a:ext cx="2" cy="1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Line 53"/>
            <p:cNvSpPr>
              <a:spLocks noChangeShapeType="1"/>
            </p:cNvSpPr>
            <p:nvPr/>
          </p:nvSpPr>
          <p:spPr bwMode="auto">
            <a:xfrm rot="5400000">
              <a:off x="5920" y="2543"/>
              <a:ext cx="2" cy="15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Line 54"/>
            <p:cNvSpPr>
              <a:spLocks noChangeShapeType="1"/>
            </p:cNvSpPr>
            <p:nvPr/>
          </p:nvSpPr>
          <p:spPr bwMode="auto">
            <a:xfrm rot="-1350814">
              <a:off x="5910" y="2548"/>
              <a:ext cx="0" cy="1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Line 55"/>
            <p:cNvSpPr>
              <a:spLocks noChangeShapeType="1"/>
            </p:cNvSpPr>
            <p:nvPr/>
          </p:nvSpPr>
          <p:spPr bwMode="auto">
            <a:xfrm rot="3965862">
              <a:off x="5910" y="2542"/>
              <a:ext cx="2" cy="15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Line 56"/>
            <p:cNvSpPr>
              <a:spLocks noChangeShapeType="1"/>
            </p:cNvSpPr>
            <p:nvPr/>
          </p:nvSpPr>
          <p:spPr bwMode="auto">
            <a:xfrm rot="-4156385">
              <a:off x="5930" y="2549"/>
              <a:ext cx="1" cy="15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Oval 57"/>
            <p:cNvSpPr>
              <a:spLocks noChangeAspect="1" noChangeArrowheads="1"/>
            </p:cNvSpPr>
            <p:nvPr/>
          </p:nvSpPr>
          <p:spPr bwMode="auto">
            <a:xfrm>
              <a:off x="5737" y="3138"/>
              <a:ext cx="351" cy="35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Oval 58"/>
            <p:cNvSpPr>
              <a:spLocks noChangeAspect="1" noChangeArrowheads="1"/>
            </p:cNvSpPr>
            <p:nvPr/>
          </p:nvSpPr>
          <p:spPr bwMode="auto">
            <a:xfrm>
              <a:off x="5783" y="3186"/>
              <a:ext cx="261" cy="259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9223" name="AutoShape 59"/>
          <p:cNvSpPr>
            <a:spLocks noChangeArrowheads="1"/>
          </p:cNvSpPr>
          <p:nvPr/>
        </p:nvSpPr>
        <p:spPr bwMode="auto">
          <a:xfrm flipV="1">
            <a:off x="7814962" y="5580749"/>
            <a:ext cx="3141133" cy="609600"/>
          </a:xfrm>
          <a:prstGeom prst="wedgeRoundRectCallout">
            <a:avLst>
              <a:gd name="adj1" fmla="val -38616"/>
              <a:gd name="adj2" fmla="val 245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1600" b="1"/>
              <a:t>В «колесе чтения» нет обода</a:t>
            </a:r>
            <a:r>
              <a:rPr lang="ru-RU"/>
              <a:t> </a:t>
            </a:r>
          </a:p>
        </p:txBody>
      </p:sp>
      <p:sp>
        <p:nvSpPr>
          <p:cNvPr id="9224" name="AutoShape 60"/>
          <p:cNvSpPr>
            <a:spLocks noChangeArrowheads="1"/>
          </p:cNvSpPr>
          <p:nvPr/>
        </p:nvSpPr>
        <p:spPr bwMode="auto">
          <a:xfrm flipV="1">
            <a:off x="7727951" y="4941887"/>
            <a:ext cx="4004733" cy="1269442"/>
          </a:xfrm>
          <a:prstGeom prst="wedgeRoundRectCallout">
            <a:avLst>
              <a:gd name="adj1" fmla="val 26898"/>
              <a:gd name="adj2" fmla="val 1080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1600" dirty="0"/>
              <a:t> </a:t>
            </a:r>
            <a:r>
              <a:rPr lang="ru-RU" sz="2400" b="1" dirty="0"/>
              <a:t>Установка на продуктивное чтение еще не сложилась</a:t>
            </a:r>
            <a:endParaRPr lang="ru-RU" sz="2800" b="1" dirty="0"/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flipV="1">
            <a:off x="2435483" y="4029934"/>
            <a:ext cx="4610100" cy="1655762"/>
          </a:xfrm>
          <a:prstGeom prst="wedgeRoundRectCallout">
            <a:avLst>
              <a:gd name="adj1" fmla="val 44856"/>
              <a:gd name="adj2" fmla="val 10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800" b="1" dirty="0"/>
              <a:t>Недостаточное обеспечение установки на продуктивное чтение </a:t>
            </a:r>
            <a:endParaRPr lang="ru-RU" sz="3600" b="1" dirty="0"/>
          </a:p>
        </p:txBody>
      </p:sp>
      <p:sp>
        <p:nvSpPr>
          <p:cNvPr id="9226" name="Rectangle 62"/>
          <p:cNvSpPr>
            <a:spLocks noChangeArrowheads="1"/>
          </p:cNvSpPr>
          <p:nvPr/>
        </p:nvSpPr>
        <p:spPr bwMode="auto">
          <a:xfrm>
            <a:off x="5128592" y="168305"/>
            <a:ext cx="6100062" cy="8116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Феномен бездумного чтения.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Причины и варианты </a:t>
            </a:r>
            <a:endParaRPr lang="ru-RU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b="1" dirty="0"/>
              <a:t>  </a:t>
            </a:r>
          </a:p>
        </p:txBody>
      </p:sp>
      <p:sp>
        <p:nvSpPr>
          <p:cNvPr id="9227" name="AutoShape 63"/>
          <p:cNvSpPr>
            <a:spLocks noChangeArrowheads="1"/>
          </p:cNvSpPr>
          <p:nvPr/>
        </p:nvSpPr>
        <p:spPr bwMode="auto">
          <a:xfrm rot="21556105" flipV="1">
            <a:off x="184922" y="2558813"/>
            <a:ext cx="3670300" cy="1454851"/>
          </a:xfrm>
          <a:prstGeom prst="wedgeRoundRectCallout">
            <a:avLst>
              <a:gd name="adj1" fmla="val 52545"/>
              <a:gd name="adj2" fmla="val 7312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400" b="1" dirty="0"/>
              <a:t>Установка на продуктивное </a:t>
            </a:r>
            <a:r>
              <a:rPr lang="ru-RU" sz="2400" b="1" dirty="0" smtClean="0"/>
              <a:t>чтение утрачена</a:t>
            </a:r>
            <a:endParaRPr lang="ru-RU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230659" y="214182"/>
            <a:ext cx="3130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Пример анализа феномена </a:t>
            </a:r>
            <a:endParaRPr lang="ru-RU" sz="3200" i="1" dirty="0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233327" y="1429014"/>
            <a:ext cx="3420000" cy="14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а">
  <a:themeElements>
    <a:clrScheme name="Рам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3808</TotalTime>
  <Words>970</Words>
  <Application>Microsoft Office PowerPoint</Application>
  <PresentationFormat>Произвольный</PresentationFormat>
  <Paragraphs>91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Рама</vt:lpstr>
      <vt:lpstr>ТИПОЛОГИЯ  НАРУШЕНИЙ ЧИТАТЕЛЬСКОГО РАЗВИТИЯ  КАК ОРИЕНТИР  ДЛЯ  ДИАГНОСТИЧЕСКИХ И КОРРЕКЦИОННЫХ  МЕРОПРИЯТИЙ  В РАБОТЕ С ДЕТЬМИ,  ИСПЫТЫВАЮЩИМИ СТОЙКИЕ ТРУДНОСТИ В  ЧТЕНИИ</vt:lpstr>
      <vt:lpstr>    Концепция как основа для разработки программы   </vt:lpstr>
      <vt:lpstr>Хочется надеяться  на новый  уровень </vt:lpstr>
      <vt:lpstr> В докладе я хочу привлечь внимание</vt:lpstr>
      <vt:lpstr>Слайд 5</vt:lpstr>
      <vt:lpstr>События читательского развития Дошкольный возраст   </vt:lpstr>
      <vt:lpstr>Опыт  и применения этой периодизации  показывает</vt:lpstr>
      <vt:lpstr>Слайд 8</vt:lpstr>
      <vt:lpstr>Слайд 9</vt:lpstr>
      <vt:lpstr>Если не прожит уровень ситуативной речи </vt:lpstr>
      <vt:lpstr>Если не сформирован «обод»  в колесе  чтения</vt:lpstr>
      <vt:lpstr>Если не сформирован «обод»  в колесе  чтения</vt:lpstr>
      <vt:lpstr>Если не освоены приемы решения элементарных читательских задач</vt:lpstr>
      <vt:lpstr>Если не освоены приемы решения элементарных читательских задач</vt:lpstr>
      <vt:lpstr>Компьютерные программы</vt:lpstr>
      <vt:lpstr>Предложения 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Диапазон различий в развитии детей при сходных ограничениях здоровья</dc:title>
  <dc:creator>Maria Haidarpashich</dc:creator>
  <cp:lastModifiedBy>1</cp:lastModifiedBy>
  <cp:revision>169</cp:revision>
  <dcterms:created xsi:type="dcterms:W3CDTF">2015-03-17T13:11:56Z</dcterms:created>
  <dcterms:modified xsi:type="dcterms:W3CDTF">2016-11-21T18:24:54Z</dcterms:modified>
</cp:coreProperties>
</file>