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6" r:id="rId4"/>
    <p:sldId id="265" r:id="rId5"/>
    <p:sldId id="268" r:id="rId6"/>
    <p:sldId id="270" r:id="rId7"/>
    <p:sldId id="269" r:id="rId8"/>
    <p:sldId id="262" r:id="rId9"/>
    <p:sldId id="274" r:id="rId10"/>
    <p:sldId id="276" r:id="rId11"/>
    <p:sldId id="277" r:id="rId12"/>
    <p:sldId id="271" r:id="rId13"/>
    <p:sldId id="273" r:id="rId14"/>
    <p:sldId id="272" r:id="rId15"/>
    <p:sldId id="278" r:id="rId16"/>
    <p:sldId id="279" r:id="rId17"/>
    <p:sldId id="280" r:id="rId18"/>
    <p:sldId id="281" r:id="rId19"/>
    <p:sldId id="260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22B08-3EAD-4F6A-9E65-D98B3455B20F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93B3E6-4667-47C0-93DE-4DDAE1717B0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Работа </a:t>
          </a:r>
        </a:p>
        <a:p>
          <a:pPr>
            <a:spcAft>
              <a:spcPts val="0"/>
            </a:spcAft>
          </a:pP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на «опережение» в преддверии введения профессионального стандарта </a:t>
          </a:r>
          <a:r>
            <a:rPr lang="ru-RU" sz="2400" b="0" i="1" dirty="0" smtClean="0">
              <a:latin typeface="Times New Roman" pitchFamily="18" charset="0"/>
              <a:cs typeface="Times New Roman" pitchFamily="18" charset="0"/>
            </a:rPr>
            <a:t>педагога, который имеет рамочный характер</a:t>
          </a:r>
          <a:endParaRPr lang="ru-RU" sz="2400" b="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05B2294-6287-41E1-9C84-95CBF7196B6B}" type="parTrans" cxnId="{E348DE86-BE22-460A-B57A-EE7C9E67C6E7}">
      <dgm:prSet/>
      <dgm:spPr/>
      <dgm:t>
        <a:bodyPr/>
        <a:lstStyle/>
        <a:p>
          <a:endParaRPr lang="ru-RU"/>
        </a:p>
      </dgm:t>
    </dgm:pt>
    <dgm:pt modelId="{BB1663FB-C8F3-4498-97E5-2D4696FED84C}" type="sibTrans" cxnId="{E348DE86-BE22-460A-B57A-EE7C9E67C6E7}">
      <dgm:prSet/>
      <dgm:spPr/>
      <dgm:t>
        <a:bodyPr/>
        <a:lstStyle/>
        <a:p>
          <a:endParaRPr lang="ru-RU"/>
        </a:p>
      </dgm:t>
    </dgm:pt>
    <dgm:pt modelId="{321621DB-B4A4-4DA6-A6BE-48FA16509E1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культура как одно из ключевых направлений реализации ФГОС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26A1A-0C63-4F46-8B4E-50DAAB525665}" type="parTrans" cxnId="{C8DE8F77-C098-4455-A8CC-58DDF56BBF74}">
      <dgm:prSet/>
      <dgm:spPr/>
      <dgm:t>
        <a:bodyPr/>
        <a:lstStyle/>
        <a:p>
          <a:endParaRPr lang="ru-RU"/>
        </a:p>
      </dgm:t>
    </dgm:pt>
    <dgm:pt modelId="{1398F131-1580-4A15-AB2D-E4A0ECDB0545}" type="sibTrans" cxnId="{C8DE8F77-C098-4455-A8CC-58DDF56BBF74}">
      <dgm:prSet/>
      <dgm:spPr/>
      <dgm:t>
        <a:bodyPr/>
        <a:lstStyle/>
        <a:p>
          <a:endParaRPr lang="ru-RU"/>
        </a:p>
      </dgm:t>
    </dgm:pt>
    <dgm:pt modelId="{B76DA514-83FB-4124-8233-767A57FD843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сохранение русского языка и литературы как государственная задача</a:t>
          </a:r>
          <a:endParaRPr lang="ru-RU" sz="2400" b="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1A949-F070-49FB-98FB-448DB51943E8}" type="parTrans" cxnId="{CF34114D-9D76-4765-A0DF-9B6091AB798A}">
      <dgm:prSet/>
      <dgm:spPr/>
      <dgm:t>
        <a:bodyPr/>
        <a:lstStyle/>
        <a:p>
          <a:endParaRPr lang="ru-RU"/>
        </a:p>
      </dgm:t>
    </dgm:pt>
    <dgm:pt modelId="{1DAFA6B9-14FD-4A1D-A435-B6433797F544}" type="sibTrans" cxnId="{CF34114D-9D76-4765-A0DF-9B6091AB798A}">
      <dgm:prSet/>
      <dgm:spPr/>
      <dgm:t>
        <a:bodyPr/>
        <a:lstStyle/>
        <a:p>
          <a:endParaRPr lang="ru-RU"/>
        </a:p>
      </dgm:t>
    </dgm:pt>
    <dgm:pt modelId="{D5B9DD9A-6382-4DDC-A4ED-F9F1E1C7872C}" type="pres">
      <dgm:prSet presAssocID="{5CC22B08-3EAD-4F6A-9E65-D98B3455B20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AC224-1566-4A25-B302-5528C40F963D}" type="pres">
      <dgm:prSet presAssocID="{8093B3E6-4667-47C0-93DE-4DDAE1717B09}" presName="node" presStyleLbl="node1" presStyleIdx="0" presStyleCnt="3" custScaleX="110090" custScaleY="119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4FA9E-9CFF-4B6C-8DDC-5E74C5E1B5FB}" type="pres">
      <dgm:prSet presAssocID="{BB1663FB-C8F3-4498-97E5-2D4696FED84C}" presName="sibTrans" presStyleCnt="0"/>
      <dgm:spPr/>
      <dgm:t>
        <a:bodyPr/>
        <a:lstStyle/>
        <a:p>
          <a:endParaRPr lang="ru-RU"/>
        </a:p>
      </dgm:t>
    </dgm:pt>
    <dgm:pt modelId="{0B1F61C5-2061-49B8-8D58-C6767FF34A82}" type="pres">
      <dgm:prSet presAssocID="{321621DB-B4A4-4DA6-A6BE-48FA16509E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F4145-9A52-495E-B5F6-A43BF8FD4F6C}" type="pres">
      <dgm:prSet presAssocID="{1398F131-1580-4A15-AB2D-E4A0ECDB0545}" presName="sibTrans" presStyleCnt="0"/>
      <dgm:spPr/>
      <dgm:t>
        <a:bodyPr/>
        <a:lstStyle/>
        <a:p>
          <a:endParaRPr lang="ru-RU"/>
        </a:p>
      </dgm:t>
    </dgm:pt>
    <dgm:pt modelId="{571871AB-8E49-41F8-89D6-356E6F79B82A}" type="pres">
      <dgm:prSet presAssocID="{B76DA514-83FB-4124-8233-767A57FD843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44224-A2CD-4D77-872F-3387CF2EBFD6}" type="presOf" srcId="{B76DA514-83FB-4124-8233-767A57FD8439}" destId="{571871AB-8E49-41F8-89D6-356E6F79B82A}" srcOrd="0" destOrd="0" presId="urn:microsoft.com/office/officeart/2005/8/layout/default#1"/>
    <dgm:cxn modelId="{10B73A7A-857D-4120-B9A9-97851E4DF184}" type="presOf" srcId="{5CC22B08-3EAD-4F6A-9E65-D98B3455B20F}" destId="{D5B9DD9A-6382-4DDC-A4ED-F9F1E1C7872C}" srcOrd="0" destOrd="0" presId="urn:microsoft.com/office/officeart/2005/8/layout/default#1"/>
    <dgm:cxn modelId="{E348DE86-BE22-460A-B57A-EE7C9E67C6E7}" srcId="{5CC22B08-3EAD-4F6A-9E65-D98B3455B20F}" destId="{8093B3E6-4667-47C0-93DE-4DDAE1717B09}" srcOrd="0" destOrd="0" parTransId="{805B2294-6287-41E1-9C84-95CBF7196B6B}" sibTransId="{BB1663FB-C8F3-4498-97E5-2D4696FED84C}"/>
    <dgm:cxn modelId="{C8DE8F77-C098-4455-A8CC-58DDF56BBF74}" srcId="{5CC22B08-3EAD-4F6A-9E65-D98B3455B20F}" destId="{321621DB-B4A4-4DA6-A6BE-48FA16509E19}" srcOrd="1" destOrd="0" parTransId="{C7F26A1A-0C63-4F46-8B4E-50DAAB525665}" sibTransId="{1398F131-1580-4A15-AB2D-E4A0ECDB0545}"/>
    <dgm:cxn modelId="{2A427F88-907A-4529-A1CD-FAA7A0728ED1}" type="presOf" srcId="{321621DB-B4A4-4DA6-A6BE-48FA16509E19}" destId="{0B1F61C5-2061-49B8-8D58-C6767FF34A82}" srcOrd="0" destOrd="0" presId="urn:microsoft.com/office/officeart/2005/8/layout/default#1"/>
    <dgm:cxn modelId="{E6DE2787-55DC-4A44-BA7C-EA632EAC6671}" type="presOf" srcId="{8093B3E6-4667-47C0-93DE-4DDAE1717B09}" destId="{67BAC224-1566-4A25-B302-5528C40F963D}" srcOrd="0" destOrd="0" presId="urn:microsoft.com/office/officeart/2005/8/layout/default#1"/>
    <dgm:cxn modelId="{CF34114D-9D76-4765-A0DF-9B6091AB798A}" srcId="{5CC22B08-3EAD-4F6A-9E65-D98B3455B20F}" destId="{B76DA514-83FB-4124-8233-767A57FD8439}" srcOrd="2" destOrd="0" parTransId="{7F51A949-F070-49FB-98FB-448DB51943E8}" sibTransId="{1DAFA6B9-14FD-4A1D-A435-B6433797F544}"/>
    <dgm:cxn modelId="{57DC4D58-F99F-4018-8EF9-3742BDA873E6}" type="presParOf" srcId="{D5B9DD9A-6382-4DDC-A4ED-F9F1E1C7872C}" destId="{67BAC224-1566-4A25-B302-5528C40F963D}" srcOrd="0" destOrd="0" presId="urn:microsoft.com/office/officeart/2005/8/layout/default#1"/>
    <dgm:cxn modelId="{54EB2BF9-2B69-4CB8-B095-F556DFAFC82B}" type="presParOf" srcId="{D5B9DD9A-6382-4DDC-A4ED-F9F1E1C7872C}" destId="{5FD4FA9E-9CFF-4B6C-8DDC-5E74C5E1B5FB}" srcOrd="1" destOrd="0" presId="urn:microsoft.com/office/officeart/2005/8/layout/default#1"/>
    <dgm:cxn modelId="{B26BF4F3-1E53-4C0D-B1A6-B89A630003AD}" type="presParOf" srcId="{D5B9DD9A-6382-4DDC-A4ED-F9F1E1C7872C}" destId="{0B1F61C5-2061-49B8-8D58-C6767FF34A82}" srcOrd="2" destOrd="0" presId="urn:microsoft.com/office/officeart/2005/8/layout/default#1"/>
    <dgm:cxn modelId="{03B5B0A1-A5E4-41C5-A5F5-704F9B086F20}" type="presParOf" srcId="{D5B9DD9A-6382-4DDC-A4ED-F9F1E1C7872C}" destId="{9DBF4145-9A52-495E-B5F6-A43BF8FD4F6C}" srcOrd="3" destOrd="0" presId="urn:microsoft.com/office/officeart/2005/8/layout/default#1"/>
    <dgm:cxn modelId="{46B61554-D6A9-4093-A30A-648F8A89C0B5}" type="presParOf" srcId="{D5B9DD9A-6382-4DDC-A4ED-F9F1E1C7872C}" destId="{571871AB-8E49-41F8-89D6-356E6F79B82A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BAC224-1566-4A25-B302-5528C40F963D}">
      <dsp:nvSpPr>
        <dsp:cNvPr id="0" name=""/>
        <dsp:cNvSpPr/>
      </dsp:nvSpPr>
      <dsp:spPr>
        <a:xfrm>
          <a:off x="599307" y="1048"/>
          <a:ext cx="3516930" cy="2287649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Работа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на «опережение» в преддверии введения профессионального стандарта </a:t>
          </a:r>
          <a:r>
            <a:rPr lang="ru-RU" sz="2400" b="0" i="1" kern="1200" dirty="0" smtClean="0">
              <a:latin typeface="Times New Roman" pitchFamily="18" charset="0"/>
              <a:cs typeface="Times New Roman" pitchFamily="18" charset="0"/>
            </a:rPr>
            <a:t>педагога, который имеет рамочный характер</a:t>
          </a:r>
          <a:endParaRPr lang="ru-RU" sz="2400" b="0" i="1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599307" y="1048"/>
        <a:ext cx="3516930" cy="2287649"/>
      </dsp:txXfrm>
    </dsp:sp>
    <dsp:sp modelId="{0B1F61C5-2061-49B8-8D58-C6767FF34A82}">
      <dsp:nvSpPr>
        <dsp:cNvPr id="0" name=""/>
        <dsp:cNvSpPr/>
      </dsp:nvSpPr>
      <dsp:spPr>
        <a:xfrm>
          <a:off x="4435697" y="186494"/>
          <a:ext cx="3194595" cy="19167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Читательская культура как одно из ключевых направлений реализации ФГОС</a:t>
          </a:r>
          <a:endParaRPr lang="ru-RU" sz="2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35697" y="186494"/>
        <a:ext cx="3194595" cy="1916757"/>
      </dsp:txXfrm>
    </dsp:sp>
    <dsp:sp modelId="{571871AB-8E49-41F8-89D6-356E6F79B82A}">
      <dsp:nvSpPr>
        <dsp:cNvPr id="0" name=""/>
        <dsp:cNvSpPr/>
      </dsp:nvSpPr>
      <dsp:spPr>
        <a:xfrm>
          <a:off x="2517502" y="2608157"/>
          <a:ext cx="3194595" cy="1916757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и сохранение русского языка и литературы как государственная задача</a:t>
          </a:r>
          <a:endParaRPr lang="ru-RU" sz="2400" b="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7502" y="2608157"/>
        <a:ext cx="3194595" cy="1916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61076" y="6408904"/>
            <a:ext cx="2133600" cy="365125"/>
          </a:xfrm>
          <a:prstGeom prst="rect">
            <a:avLst/>
          </a:prstGeom>
        </p:spPr>
        <p:txBody>
          <a:bodyPr/>
          <a:lstStyle/>
          <a:p>
            <a:fld id="{F03888D3-26FE-154D-8DFA-CBED39EF0B9D}" type="slidenum">
              <a:rPr/>
              <a:pPr/>
              <a:t>‹#›</a:t>
            </a:fld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3189" y="283397"/>
            <a:ext cx="8229600" cy="797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3539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PT Sans" pitchFamily="34" charset="-5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95736" y="548680"/>
            <a:ext cx="5256584" cy="3816424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663300"/>
                </a:solidFill>
              </a:rPr>
              <a:t>Подготовка </a:t>
            </a:r>
            <a:r>
              <a:rPr lang="ru-RU" sz="3200" b="1" dirty="0" smtClean="0">
                <a:solidFill>
                  <a:srgbClr val="663300"/>
                </a:solidFill>
              </a:rPr>
              <a:t>будущих педагогов к поддержке и сопровождению детского/юношеского чтения: содержательное наполнение и возможные векторы развития  </a:t>
            </a:r>
            <a:r>
              <a:rPr lang="ru-RU" sz="3200" dirty="0" smtClean="0">
                <a:solidFill>
                  <a:srgbClr val="663300"/>
                </a:solidFill>
              </a:rPr>
              <a:t/>
            </a:r>
            <a:br>
              <a:rPr lang="ru-RU" sz="3200" dirty="0" smtClean="0">
                <a:solidFill>
                  <a:srgbClr val="663300"/>
                </a:solidFill>
              </a:rPr>
            </a:br>
            <a:endParaRPr lang="ru-RU" sz="32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4797152"/>
            <a:ext cx="8496944" cy="1368152"/>
          </a:xfrm>
        </p:spPr>
        <p:txBody>
          <a:bodyPr/>
          <a:lstStyle/>
          <a:p>
            <a:r>
              <a:rPr lang="ru-RU" sz="2800" dirty="0" err="1" smtClean="0">
                <a:solidFill>
                  <a:srgbClr val="663300"/>
                </a:solidFill>
              </a:rPr>
              <a:t>Романичева</a:t>
            </a:r>
            <a:r>
              <a:rPr lang="ru-RU" sz="2800" dirty="0" smtClean="0">
                <a:solidFill>
                  <a:srgbClr val="663300"/>
                </a:solidFill>
              </a:rPr>
              <a:t> </a:t>
            </a:r>
            <a:r>
              <a:rPr lang="ru-RU" sz="2800" dirty="0" smtClean="0">
                <a:solidFill>
                  <a:srgbClr val="663300"/>
                </a:solidFill>
              </a:rPr>
              <a:t>Елена Станиславовна, </a:t>
            </a:r>
            <a:r>
              <a:rPr lang="ru-RU" sz="2800" dirty="0" err="1" smtClean="0">
                <a:solidFill>
                  <a:srgbClr val="663300"/>
                </a:solidFill>
              </a:rPr>
              <a:t>канд.пед</a:t>
            </a:r>
            <a:r>
              <a:rPr lang="ru-RU" sz="2800" dirty="0" smtClean="0">
                <a:solidFill>
                  <a:srgbClr val="663300"/>
                </a:solidFill>
              </a:rPr>
              <a:t>. наук, доцент, Заслуженный учитель РФ (Москва, МГПУ, Русская ассоциация чтения)</a:t>
            </a:r>
          </a:p>
          <a:p>
            <a:endParaRPr lang="ru-RU" dirty="0"/>
          </a:p>
        </p:txBody>
      </p:sp>
      <p:pic>
        <p:nvPicPr>
          <p:cNvPr id="14337" name="Picture 1" descr="C:\Users\ион\Desktop\Визитка\Chtenie_RACH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4664"/>
            <a:ext cx="1318555" cy="2232248"/>
          </a:xfrm>
          <a:prstGeom prst="rect">
            <a:avLst/>
          </a:prstGeom>
          <a:noFill/>
        </p:spPr>
      </p:pic>
      <p:pic>
        <p:nvPicPr>
          <p:cNvPr id="2" name="Picture 2" descr="C:\Users\ион\Desktop\Визитка\логоти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«</a:t>
            </a:r>
            <a:r>
              <a:rPr lang="ru-RU" dirty="0" err="1" smtClean="0">
                <a:solidFill>
                  <a:srgbClr val="663300"/>
                </a:solidFill>
              </a:rPr>
              <a:t>Читателеведческие</a:t>
            </a:r>
            <a:r>
              <a:rPr lang="ru-RU" dirty="0" smtClean="0">
                <a:solidFill>
                  <a:srgbClr val="663300"/>
                </a:solidFill>
              </a:rPr>
              <a:t>» курсы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Отвечают задачам нового </a:t>
            </a:r>
            <a:r>
              <a:rPr lang="ru-RU" dirty="0" smtClean="0"/>
              <a:t>профессионального </a:t>
            </a:r>
            <a:r>
              <a:rPr lang="ru-RU" dirty="0" smtClean="0"/>
              <a:t>стандарта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педагога: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педвузах получают иное содержательное наполнение, чем в вузах культуры</a:t>
            </a:r>
          </a:p>
          <a:p>
            <a:r>
              <a:rPr lang="ru-RU" dirty="0" smtClean="0"/>
              <a:t>Их изучение не замыкается в стенах аудитории: имеют выход в пространство «открытого образования</a:t>
            </a:r>
            <a:r>
              <a:rPr lang="ru-RU" dirty="0" smtClean="0"/>
              <a:t>»</a:t>
            </a:r>
          </a:p>
        </p:txBody>
      </p:sp>
      <p:pic>
        <p:nvPicPr>
          <p:cNvPr id="30722" name="Picture 2" descr="C:\Users\ион\Desktop\Pictures\метаф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268760"/>
            <a:ext cx="1726974" cy="21419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Курсы для бакалавров: тематика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6768752" cy="4896544"/>
          </a:xfrm>
        </p:spPr>
        <p:txBody>
          <a:bodyPr/>
          <a:lstStyle/>
          <a:p>
            <a:pPr lvl="0"/>
            <a:r>
              <a:rPr lang="ru-RU" sz="2800" i="1" dirty="0" smtClean="0"/>
              <a:t>Методика </a:t>
            </a:r>
            <a:r>
              <a:rPr lang="ru-RU" sz="2800" i="1" dirty="0" smtClean="0"/>
              <a:t>обучения чтению разных групп учащихся (носителей языка, </a:t>
            </a:r>
            <a:r>
              <a:rPr lang="ru-RU" sz="2800" i="1" dirty="0" err="1" smtClean="0"/>
              <a:t>детей-билингвов</a:t>
            </a:r>
            <a:r>
              <a:rPr lang="ru-RU" sz="2800" i="1" dirty="0" smtClean="0"/>
              <a:t>; </a:t>
            </a:r>
            <a:r>
              <a:rPr lang="ru-RU" sz="2800" i="1" dirty="0" err="1" smtClean="0"/>
              <a:t>слабочитающих</a:t>
            </a:r>
            <a:r>
              <a:rPr lang="ru-RU" sz="2800" i="1" dirty="0" smtClean="0"/>
              <a:t> и  </a:t>
            </a:r>
            <a:r>
              <a:rPr lang="ru-RU" sz="2800" i="1" dirty="0" err="1" smtClean="0"/>
              <a:t>дислексиков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и</a:t>
            </a:r>
            <a:r>
              <a:rPr lang="ru-RU" sz="2800" i="1" dirty="0" smtClean="0"/>
              <a:t> т.д.),</a:t>
            </a:r>
            <a:endParaRPr lang="ru-RU" sz="2800" dirty="0" smtClean="0"/>
          </a:p>
          <a:p>
            <a:pPr lvl="0"/>
            <a:r>
              <a:rPr lang="ru-RU" sz="2800" i="1" dirty="0" smtClean="0"/>
              <a:t>Технологии создания читательской среды в школе</a:t>
            </a:r>
            <a:endParaRPr lang="ru-RU" sz="2800" dirty="0" smtClean="0"/>
          </a:p>
          <a:p>
            <a:r>
              <a:rPr lang="ru-RU" sz="2800" i="1" dirty="0" smtClean="0"/>
              <a:t>Современные </a:t>
            </a:r>
            <a:r>
              <a:rPr lang="ru-RU" sz="2800" i="1" dirty="0" smtClean="0"/>
              <a:t>практики чтения</a:t>
            </a:r>
          </a:p>
          <a:p>
            <a:pPr lvl="0"/>
            <a:r>
              <a:rPr lang="ru-RU" sz="2800" i="1" dirty="0" smtClean="0"/>
              <a:t>«</a:t>
            </a:r>
            <a:r>
              <a:rPr lang="ru-RU" sz="2800" i="1" dirty="0" err="1" smtClean="0"/>
              <a:t>Лайфхаки</a:t>
            </a:r>
            <a:r>
              <a:rPr lang="ru-RU" sz="2800" i="1" dirty="0" smtClean="0"/>
              <a:t>» по детскому чтению</a:t>
            </a:r>
            <a:endParaRPr lang="ru-RU" sz="2800" i="1" dirty="0" smtClean="0"/>
          </a:p>
          <a:p>
            <a:pPr>
              <a:buNone/>
            </a:pPr>
            <a:r>
              <a:rPr lang="ru-RU" dirty="0" smtClean="0"/>
              <a:t>(в учебных планах МГПУ, МПГУ, ПГУ, РГПУ им. А.И. Герцена)  </a:t>
            </a:r>
            <a:endParaRPr lang="ru-RU" dirty="0"/>
          </a:p>
        </p:txBody>
      </p:sp>
      <p:pic>
        <p:nvPicPr>
          <p:cNvPr id="7" name="Picture 4" descr="http://www.wwww4.com/w6022/3292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2600" y="4168899"/>
            <a:ext cx="1780978" cy="2689101"/>
          </a:xfrm>
          <a:prstGeom prst="rect">
            <a:avLst/>
          </a:prstGeom>
          <a:noFill/>
        </p:spPr>
      </p:pic>
      <p:pic>
        <p:nvPicPr>
          <p:cNvPr id="28674" name="Picture 2" descr="C:\Users\ион\Desktop\Коллективная монография\Чтение-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9994" y="0"/>
            <a:ext cx="2014006" cy="3068960"/>
          </a:xfrm>
          <a:prstGeom prst="rect">
            <a:avLst/>
          </a:prstGeom>
          <a:noFill/>
        </p:spPr>
      </p:pic>
      <p:pic>
        <p:nvPicPr>
          <p:cNvPr id="28675" name="Picture 3" descr="C:\Users\ион\Desktop\Для Дрыжовой\1 c облож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6100" y="2564904"/>
            <a:ext cx="2007900" cy="2852936"/>
          </a:xfrm>
          <a:prstGeom prst="rect">
            <a:avLst/>
          </a:prstGeom>
          <a:noFill/>
        </p:spPr>
      </p:pic>
      <p:pic>
        <p:nvPicPr>
          <p:cNvPr id="4" name="Picture 7" descr="сканирование0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653136"/>
            <a:ext cx="1367680" cy="202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Н</a:t>
            </a:r>
            <a:r>
              <a:rPr lang="ru-RU" dirty="0" smtClean="0">
                <a:solidFill>
                  <a:srgbClr val="663300"/>
                </a:solidFill>
              </a:rPr>
              <a:t>аправления подготовки: особенное и общее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100264" cy="475252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к</a:t>
            </a:r>
            <a:r>
              <a:rPr lang="ru-RU" dirty="0" smtClean="0"/>
              <a:t>аждый учитель – </a:t>
            </a:r>
            <a:r>
              <a:rPr lang="ru-RU" dirty="0" err="1" smtClean="0"/>
              <a:t>учитель</a:t>
            </a:r>
            <a:r>
              <a:rPr lang="ru-RU" dirty="0" smtClean="0"/>
              <a:t> чтения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учитель/</a:t>
            </a:r>
            <a:r>
              <a:rPr lang="ru-RU" dirty="0" err="1" smtClean="0"/>
              <a:t>тьютор</a:t>
            </a:r>
            <a:r>
              <a:rPr lang="ru-RU" dirty="0" smtClean="0"/>
              <a:t> в области обучения чтению и «новым» читательским практикам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</a:t>
            </a:r>
            <a:r>
              <a:rPr lang="ru-RU" dirty="0" smtClean="0"/>
              <a:t>едагог доп.образования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библиотекарь- педагог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56792"/>
            <a:ext cx="4248472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dirty="0" smtClean="0"/>
              <a:t>Практическое освоение интерактивных форм работы с молодыми читателями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Подготовка к проведению учебных занятий на образовательных площадках партнеров</a:t>
            </a:r>
            <a:endParaRPr lang="ru-RU" dirty="0"/>
          </a:p>
        </p:txBody>
      </p:sp>
      <p:pic>
        <p:nvPicPr>
          <p:cNvPr id="37889" name="Picture 1" descr="C:\Users\ион\Desktop\Pictures\остановись и под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332656"/>
            <a:ext cx="1310646" cy="1304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7513232" cy="3396442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Комплексный характер</a:t>
            </a:r>
          </a:p>
          <a:p>
            <a:r>
              <a:rPr lang="ru-RU" sz="4000" dirty="0"/>
              <a:t>Разнообразие </a:t>
            </a:r>
            <a:r>
              <a:rPr lang="ru-RU" sz="4000" dirty="0" smtClean="0"/>
              <a:t>деятельности («активности»)</a:t>
            </a:r>
            <a:endParaRPr lang="ru-RU" sz="4000" dirty="0"/>
          </a:p>
          <a:p>
            <a:r>
              <a:rPr lang="ru-RU" sz="4000" dirty="0"/>
              <a:t>Условия </a:t>
            </a:r>
            <a:r>
              <a:rPr lang="ru-RU" sz="4000" dirty="0" smtClean="0"/>
              <a:t>и место (библиотека, музей, фестиваль,) проведения </a:t>
            </a:r>
            <a:r>
              <a:rPr lang="ru-RU" sz="4000" dirty="0" smtClean="0"/>
              <a:t>имеют значение</a:t>
            </a:r>
            <a:endParaRPr lang="ru-RU" sz="4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7912837" cy="1419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dirty="0">
                <a:solidFill>
                  <a:srgbClr val="663300"/>
                </a:solidFill>
              </a:rPr>
              <a:t>Особенности интерактивных </a:t>
            </a:r>
            <a:r>
              <a:rPr lang="ru-RU" dirty="0" smtClean="0">
                <a:solidFill>
                  <a:srgbClr val="663300"/>
                </a:solidFill>
              </a:rPr>
              <a:t>читательских практик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5842" name="AutoShape 2" descr="http://%D0%B4%D0%B5%D1%82%D1%81%D0%BA%D0%B8%D0%B9%D1%81%D0%B0%D0%B481.%D1%80%D1%84/wp-content/uploads/2016/08/Checklist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http://%D0%B4%D0%B5%D1%82%D1%81%D0%BA%D0%B8%D0%B9%D1%81%D0%B0%D0%B481.%D1%80%D1%84/wp-content/uploads/2016/08/Checklist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http://%D0%B4%D0%B5%D1%82%D1%81%D0%BA%D0%B8%D0%B9%D1%81%D0%B0%D0%B481.%D1%80%D1%84/wp-content/uploads/2016/08/Checklist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8" name="AutoShape 8" descr="http://%D0%B4%D0%B5%D1%82%D1%81%D0%BA%D0%B8%D0%B9%D1%81%D0%B0%D0%B481.%D1%80%D1%84/wp-content/uploads/2016/08/Checklist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9" name="Picture 9" descr="C:\Users\ион\Desktop\Pictures\информация-знания-опы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97152"/>
            <a:ext cx="3816424" cy="18954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3172963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Магистратура как «точка входа» в образование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4281339"/>
          </a:xfrm>
        </p:spPr>
        <p:txBody>
          <a:bodyPr/>
          <a:lstStyle/>
          <a:p>
            <a:pPr indent="12700" algn="just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663300"/>
                </a:solidFill>
              </a:rPr>
              <a:t>Миссия </a:t>
            </a:r>
            <a:r>
              <a:rPr lang="ru-RU" altLang="ru-RU" b="1" dirty="0" smtClean="0">
                <a:solidFill>
                  <a:srgbClr val="663300"/>
                </a:solidFill>
              </a:rPr>
              <a:t>магистерских </a:t>
            </a:r>
            <a:endParaRPr lang="ru-RU" altLang="ru-RU" b="1" dirty="0" smtClean="0">
              <a:solidFill>
                <a:srgbClr val="663300"/>
              </a:solidFill>
            </a:endParaRPr>
          </a:p>
          <a:p>
            <a:pPr indent="12700" algn="just">
              <a:spcBef>
                <a:spcPts val="0"/>
              </a:spcBef>
              <a:buNone/>
            </a:pPr>
            <a:r>
              <a:rPr lang="ru-RU" altLang="ru-RU" b="1" dirty="0" smtClean="0">
                <a:solidFill>
                  <a:srgbClr val="663300"/>
                </a:solidFill>
              </a:rPr>
              <a:t>программ </a:t>
            </a:r>
            <a:r>
              <a:rPr lang="ru-RU" altLang="ru-RU" b="1" dirty="0" smtClean="0">
                <a:solidFill>
                  <a:srgbClr val="663300"/>
                </a:solidFill>
              </a:rPr>
              <a:t>по чтению в </a:t>
            </a:r>
            <a:r>
              <a:rPr lang="ru-RU" altLang="ru-RU" b="1" dirty="0" smtClean="0">
                <a:solidFill>
                  <a:srgbClr val="663300"/>
                </a:solidFill>
              </a:rPr>
              <a:t>педвузах - </a:t>
            </a:r>
            <a:endParaRPr lang="ru-RU" altLang="ru-RU" dirty="0" smtClean="0"/>
          </a:p>
          <a:p>
            <a:pPr indent="12700" algn="just">
              <a:spcBef>
                <a:spcPts val="0"/>
              </a:spcBef>
              <a:buNone/>
            </a:pPr>
            <a:r>
              <a:rPr lang="ru-RU" altLang="ru-RU" dirty="0" smtClean="0"/>
              <a:t>с</a:t>
            </a:r>
            <a:r>
              <a:rPr lang="ru-RU" altLang="ru-RU" dirty="0" smtClean="0"/>
              <a:t>охранение </a:t>
            </a:r>
            <a:r>
              <a:rPr lang="ru-RU" altLang="ru-RU" dirty="0" smtClean="0"/>
              <a:t>и развитие культуры чтения  </a:t>
            </a:r>
          </a:p>
          <a:p>
            <a:pPr indent="12700">
              <a:spcBef>
                <a:spcPts val="0"/>
              </a:spcBef>
              <a:buNone/>
            </a:pPr>
            <a:r>
              <a:rPr lang="ru-RU" altLang="ru-RU" dirty="0" smtClean="0"/>
              <a:t>через формирование нового имиджа чтения  и профессиональное педагогическое сопровождение процессов приобщения к чтению в условиях современного общества</a:t>
            </a:r>
          </a:p>
          <a:p>
            <a:endParaRPr lang="ru-RU" dirty="0"/>
          </a:p>
        </p:txBody>
      </p:sp>
      <p:pic>
        <p:nvPicPr>
          <p:cNvPr id="36865" name="Picture 1" descr="C:\Users\ион\Desktop\Pictures\на перепутье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1977117" cy="1371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нужны магистратуры по чтению?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5243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9621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077072"/>
            <a:ext cx="194421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6129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Курсы в магистратуре: тематика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ru-RU" i="1" dirty="0" smtClean="0"/>
              <a:t>История и теория чтения</a:t>
            </a:r>
          </a:p>
          <a:p>
            <a:pPr lvl="0">
              <a:spcBef>
                <a:spcPts val="0"/>
              </a:spcBef>
            </a:pPr>
            <a:r>
              <a:rPr lang="ru-RU" i="1" dirty="0" smtClean="0"/>
              <a:t>Социология чтения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i="1" dirty="0" smtClean="0"/>
              <a:t>Чтение в кругу других рецептивных практик</a:t>
            </a:r>
          </a:p>
          <a:p>
            <a:pPr>
              <a:spcBef>
                <a:spcPts val="0"/>
              </a:spcBef>
            </a:pPr>
            <a:r>
              <a:rPr lang="ru-RU" i="1" dirty="0" smtClean="0"/>
              <a:t>Проектирование междисциплинарных программ по чтению </a:t>
            </a:r>
          </a:p>
          <a:p>
            <a:pPr>
              <a:spcBef>
                <a:spcPts val="0"/>
              </a:spcBef>
            </a:pPr>
            <a:r>
              <a:rPr lang="ru-RU" i="1" dirty="0" smtClean="0"/>
              <a:t>Диагностика </a:t>
            </a:r>
            <a:r>
              <a:rPr lang="ru-RU" i="1" dirty="0" smtClean="0"/>
              <a:t>и оценивание </a:t>
            </a:r>
            <a:r>
              <a:rPr lang="ru-RU" i="1" dirty="0" smtClean="0"/>
              <a:t>(читательской грамотности)....</a:t>
            </a:r>
            <a:endParaRPr lang="ru-RU" i="1" dirty="0" smtClean="0"/>
          </a:p>
          <a:p>
            <a:endParaRPr lang="ru-RU" i="1" dirty="0"/>
          </a:p>
        </p:txBody>
      </p:sp>
      <p:pic>
        <p:nvPicPr>
          <p:cNvPr id="7" name="Picture 2" descr="C:\Users\ион\Desktop\Pictures\метафо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60648"/>
            <a:ext cx="1843087" cy="228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573325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(</a:t>
            </a:r>
            <a:r>
              <a:rPr lang="ru-RU" sz="2400" dirty="0" smtClean="0"/>
              <a:t>в учебных планах МГПУ, МПГУ, ПГУ, </a:t>
            </a:r>
            <a:endParaRPr lang="ru-RU" sz="2400" dirty="0" smtClean="0"/>
          </a:p>
          <a:p>
            <a:pPr algn="r"/>
            <a:r>
              <a:rPr lang="ru-RU" sz="2400" dirty="0" smtClean="0"/>
              <a:t>РГПУ </a:t>
            </a:r>
            <a:r>
              <a:rPr lang="ru-RU" sz="2400" dirty="0" smtClean="0"/>
              <a:t>им. </a:t>
            </a:r>
            <a:r>
              <a:rPr lang="ru-RU" sz="2400" dirty="0" smtClean="0"/>
              <a:t>А.И.Герцена</a:t>
            </a:r>
            <a:r>
              <a:rPr lang="ru-RU" sz="2400" dirty="0" smtClean="0"/>
              <a:t>)  </a:t>
            </a:r>
            <a:endParaRPr lang="ru-RU" sz="2400" dirty="0"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4300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663300"/>
                </a:solidFill>
              </a:rPr>
              <a:t>От теории к </a:t>
            </a:r>
            <a:br>
              <a:rPr lang="ru-RU" sz="4000" dirty="0" smtClean="0">
                <a:solidFill>
                  <a:srgbClr val="663300"/>
                </a:solidFill>
              </a:rPr>
            </a:br>
            <a:r>
              <a:rPr lang="ru-RU" sz="4000" dirty="0" smtClean="0">
                <a:solidFill>
                  <a:srgbClr val="663300"/>
                </a:solidFill>
              </a:rPr>
              <a:t>о</a:t>
            </a:r>
            <a:r>
              <a:rPr lang="ru-RU" sz="4000" dirty="0" smtClean="0">
                <a:solidFill>
                  <a:srgbClr val="663300"/>
                </a:solidFill>
              </a:rPr>
              <a:t>бразовательному проекту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69371"/>
          </a:xfrm>
        </p:spPr>
        <p:txBody>
          <a:bodyPr/>
          <a:lstStyle/>
          <a:p>
            <a:pPr algn="ctr">
              <a:buNone/>
            </a:pPr>
            <a:r>
              <a:rPr lang="ru-RU" sz="2800" i="1" dirty="0" smtClean="0"/>
              <a:t>Итог обучения – </a:t>
            </a:r>
          </a:p>
          <a:p>
            <a:r>
              <a:rPr lang="ru-RU" sz="2800" i="1" dirty="0" smtClean="0"/>
              <a:t>коллективный исследовательский </a:t>
            </a:r>
            <a:r>
              <a:rPr lang="ru-RU" sz="2800" dirty="0" smtClean="0"/>
              <a:t>проект, «</a:t>
            </a:r>
            <a:r>
              <a:rPr lang="ru-RU" sz="2800" dirty="0" smtClean="0"/>
              <a:t>Педагогика чтения: опыт семиотического решения» </a:t>
            </a:r>
            <a:r>
              <a:rPr lang="ru-RU" sz="2800" dirty="0" smtClean="0"/>
              <a:t>(коллективная монография);  </a:t>
            </a:r>
          </a:p>
          <a:p>
            <a:r>
              <a:rPr lang="ru-RU" sz="2800" i="1" dirty="0" smtClean="0"/>
              <a:t>о</a:t>
            </a:r>
            <a:r>
              <a:rPr lang="ru-RU" sz="2800" i="1" dirty="0" smtClean="0"/>
              <a:t>бразовательный проект  </a:t>
            </a:r>
            <a:r>
              <a:rPr lang="ru-RU" sz="2800" dirty="0" smtClean="0"/>
              <a:t>(УМК «Книжный мост для города»)</a:t>
            </a:r>
          </a:p>
          <a:p>
            <a:r>
              <a:rPr lang="ru-RU" sz="2800" i="1" dirty="0" smtClean="0"/>
              <a:t>у</a:t>
            </a:r>
            <a:r>
              <a:rPr lang="ru-RU" sz="2800" i="1" dirty="0" smtClean="0"/>
              <a:t>чебно-методическое пособие </a:t>
            </a:r>
            <a:r>
              <a:rPr lang="ru-RU" sz="2800" dirty="0" smtClean="0"/>
              <a:t>(Технологии успешного обучения: чтение в предметных областях знания)</a:t>
            </a:r>
            <a:endParaRPr lang="ru-RU" sz="2800" i="1" dirty="0" smtClean="0"/>
          </a:p>
          <a:p>
            <a:pPr algn="r">
              <a:buNone/>
            </a:pPr>
            <a:r>
              <a:rPr lang="ru-RU" sz="2800" i="1" dirty="0" smtClean="0"/>
              <a:t>р</a:t>
            </a:r>
            <a:r>
              <a:rPr lang="ru-RU" sz="2800" i="1" dirty="0" smtClean="0"/>
              <a:t>ук. Т.Г. </a:t>
            </a:r>
            <a:r>
              <a:rPr lang="ru-RU" sz="2800" i="1" dirty="0" err="1" smtClean="0"/>
              <a:t>Галактинова</a:t>
            </a:r>
            <a:r>
              <a:rPr lang="ru-RU" sz="2800" i="1" dirty="0" smtClean="0"/>
              <a:t> (РГПУ </a:t>
            </a:r>
            <a:r>
              <a:rPr lang="ru-RU" sz="2800" i="1" dirty="0" err="1" smtClean="0"/>
              <a:t>им.А.И.Герцена</a:t>
            </a:r>
            <a:r>
              <a:rPr lang="ru-RU" sz="2800" i="1" dirty="0" smtClean="0"/>
              <a:t>) </a:t>
            </a:r>
            <a:endParaRPr lang="ru-RU" sz="28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5" y="188641"/>
            <a:ext cx="1907705" cy="181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066130"/>
          </a:xfrm>
        </p:spPr>
        <p:txBody>
          <a:bodyPr/>
          <a:lstStyle/>
          <a:p>
            <a:pPr algn="l"/>
            <a:r>
              <a:rPr lang="ru-RU" sz="4000" dirty="0" smtClean="0">
                <a:solidFill>
                  <a:srgbClr val="663300"/>
                </a:solidFill>
              </a:rPr>
              <a:t>Курсы повышения </a:t>
            </a:r>
            <a:br>
              <a:rPr lang="ru-RU" sz="4000" dirty="0" smtClean="0">
                <a:solidFill>
                  <a:srgbClr val="663300"/>
                </a:solidFill>
              </a:rPr>
            </a:br>
            <a:r>
              <a:rPr lang="ru-RU" sz="4000" dirty="0" smtClean="0">
                <a:solidFill>
                  <a:srgbClr val="663300"/>
                </a:solidFill>
              </a:rPr>
              <a:t>квалификации</a:t>
            </a:r>
            <a:endParaRPr lang="ru-RU" sz="4000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78539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000" dirty="0" smtClean="0"/>
              <a:t>«распределенные» во времени: </a:t>
            </a:r>
            <a:r>
              <a:rPr lang="ru-RU" sz="3000" dirty="0" err="1" smtClean="0"/>
              <a:t>порционность</a:t>
            </a:r>
            <a:r>
              <a:rPr lang="ru-RU" sz="3000" dirty="0" smtClean="0"/>
              <a:t>, интерактивность, теория (преподаватель) + практика (участники), управляемая проектная деятельность обучающихся (МГПУ, РАЧ)</a:t>
            </a:r>
          </a:p>
          <a:p>
            <a:pPr>
              <a:spcBef>
                <a:spcPts val="0"/>
              </a:spcBef>
            </a:pPr>
            <a:r>
              <a:rPr lang="ru-RU" sz="3000" dirty="0" smtClean="0"/>
              <a:t>о</a:t>
            </a:r>
            <a:r>
              <a:rPr lang="ru-RU" sz="3000" dirty="0" smtClean="0"/>
              <a:t>бучение не преподавателей-предметников, а «школьных команд»</a:t>
            </a:r>
          </a:p>
          <a:p>
            <a:pPr>
              <a:spcBef>
                <a:spcPts val="0"/>
              </a:spcBef>
            </a:pPr>
            <a:r>
              <a:rPr lang="ru-RU" sz="3000" dirty="0" smtClean="0"/>
              <a:t>совместные вместе с социальными партнерами (в том числе и на фестивалях, форумах, конференциях)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6021288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(МГПУ, РАЧ)</a:t>
            </a:r>
            <a:endParaRPr lang="ru-RU" sz="2800" dirty="0"/>
          </a:p>
        </p:txBody>
      </p:sp>
      <p:pic>
        <p:nvPicPr>
          <p:cNvPr id="29698" name="Picture 2" descr="C:\Users\ион\Desktop\Pictures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2088232" cy="1209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0350"/>
            <a:ext cx="8041010" cy="1296442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Условия достижения: преподаватель </a:t>
            </a:r>
            <a:r>
              <a:rPr lang="ru-RU" dirty="0" smtClean="0">
                <a:solidFill>
                  <a:srgbClr val="663300"/>
                </a:solidFill>
              </a:rPr>
              <a:t>готов </a:t>
            </a:r>
            <a:r>
              <a:rPr lang="ru-RU" dirty="0" smtClean="0">
                <a:solidFill>
                  <a:srgbClr val="663300"/>
                </a:solidFill>
              </a:rPr>
              <a:t>к ...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700213"/>
            <a:ext cx="4464496" cy="482441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Проектированию курсов на основе «другой» методологии 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Внедрению </a:t>
            </a:r>
            <a:r>
              <a:rPr lang="ru-RU" sz="2800" dirty="0"/>
              <a:t>в учебный процесс </a:t>
            </a:r>
            <a:r>
              <a:rPr lang="ru-RU" sz="2800" dirty="0" smtClean="0"/>
              <a:t>интерактивных образовательных </a:t>
            </a:r>
            <a:r>
              <a:rPr lang="ru-RU" sz="2800" dirty="0" smtClean="0"/>
              <a:t>технологий</a:t>
            </a:r>
            <a:endParaRPr lang="ru-RU" sz="2800" dirty="0"/>
          </a:p>
          <a:p>
            <a:pPr>
              <a:lnSpc>
                <a:spcPct val="80000"/>
              </a:lnSpc>
            </a:pPr>
            <a:r>
              <a:rPr lang="ru-RU" sz="2800" dirty="0" smtClean="0"/>
              <a:t>Созданию </a:t>
            </a:r>
            <a:r>
              <a:rPr lang="ru-RU" sz="2800" dirty="0"/>
              <a:t>банка </a:t>
            </a:r>
            <a:r>
              <a:rPr lang="ru-RU" sz="2800" dirty="0" smtClean="0"/>
              <a:t>инновационных </a:t>
            </a:r>
            <a:r>
              <a:rPr lang="ru-RU" sz="2800" dirty="0"/>
              <a:t>учебных </a:t>
            </a:r>
            <a:r>
              <a:rPr lang="ru-RU" sz="2800" dirty="0" smtClean="0"/>
              <a:t>заданий, в том числе кейсов</a:t>
            </a:r>
            <a:endParaRPr lang="ru-RU" sz="2800" dirty="0"/>
          </a:p>
        </p:txBody>
      </p:sp>
      <p:pic>
        <p:nvPicPr>
          <p:cNvPr id="24578" name="Picture 2" descr="&amp;Ucy;&amp;ncy;&amp;icy;&amp;vcy;&amp;iecy;&amp;rcy;&amp;scy;&amp;ucy;&amp;m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332656"/>
            <a:ext cx="1466830" cy="1440160"/>
          </a:xfrm>
          <a:prstGeom prst="rect">
            <a:avLst/>
          </a:prstGeom>
          <a:noFill/>
        </p:spPr>
      </p:pic>
      <p:pic>
        <p:nvPicPr>
          <p:cNvPr id="11265" name="Picture 1" descr="C:\Users\ион\Desktop\Pictures\к голубковски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721596" cy="37215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663300"/>
                </a:solidFill>
              </a:rPr>
              <a:t>Актуально...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1"/>
            <a:ext cx="7776864" cy="4320480"/>
          </a:xfrm>
        </p:spPr>
        <p:txBody>
          <a:bodyPr/>
          <a:lstStyle/>
          <a:p>
            <a:pPr indent="12700">
              <a:buNone/>
            </a:pPr>
            <a:r>
              <a:rPr lang="ru-RU" dirty="0" smtClean="0"/>
              <a:t>«Серьезные проблемы в сфере детского чтения, овладения грамотной письменной и устной речью даже на родном языке формируются и накапливаются в  современной системе российского образования»</a:t>
            </a:r>
          </a:p>
          <a:p>
            <a:pPr indent="12700" algn="r">
              <a:buNone/>
            </a:pPr>
            <a:r>
              <a:rPr lang="ru-RU" sz="2400" i="1" dirty="0" smtClean="0"/>
              <a:t>Концепция Национальной программы поддержки детского и юношеского чтения в РФ (проект)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5589240"/>
            <a:ext cx="82809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Почему?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3" name="Picture 1" descr="C:\Users\ион\Desktop\Pictures\остановись и подума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960355" cy="19514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996633"/>
                </a:solidFill>
              </a:rPr>
              <a:t>БЛАГОДАРЮ ЗА ВНИМАНИЕ!</a:t>
            </a:r>
            <a:endParaRPr lang="ru-RU" b="1" dirty="0">
              <a:solidFill>
                <a:srgbClr val="996633"/>
              </a:solidFill>
            </a:endParaRPr>
          </a:p>
        </p:txBody>
      </p:sp>
      <p:pic>
        <p:nvPicPr>
          <p:cNvPr id="6" name="Picture 2" descr="C:\Users\ион\Desktop\Pictures\спасибо на разных язы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29680" cy="4176464"/>
          </a:xfrm>
          <a:prstGeom prst="rect">
            <a:avLst/>
          </a:prstGeom>
          <a:noFill/>
        </p:spPr>
      </p:pic>
      <p:sp>
        <p:nvSpPr>
          <p:cNvPr id="7" name="Заголовок 4"/>
          <p:cNvSpPr txBox="1">
            <a:spLocks/>
          </p:cNvSpPr>
          <p:nvPr/>
        </p:nvSpPr>
        <p:spPr bwMode="auto">
          <a:xfrm>
            <a:off x="323528" y="5517232"/>
            <a:ext cx="8291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64807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663300"/>
                </a:solidFill>
              </a:rPr>
              <a:t>Традиционно</a:t>
            </a:r>
            <a:r>
              <a:rPr lang="ru-RU" b="1" dirty="0" smtClean="0">
                <a:solidFill>
                  <a:srgbClr val="663300"/>
                </a:solidFill>
              </a:rPr>
              <a:t>...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836712"/>
            <a:ext cx="8435280" cy="4713387"/>
          </a:xfrm>
        </p:spPr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 smtClean="0"/>
              <a:t>в области чтения </a:t>
            </a:r>
            <a:r>
              <a:rPr lang="ru-RU" dirty="0" smtClean="0"/>
              <a:t>не «по ведомству» высшей школы (исключение – вузы культуры)</a:t>
            </a:r>
          </a:p>
          <a:p>
            <a:pPr>
              <a:spcBef>
                <a:spcPts val="0"/>
              </a:spcBef>
            </a:pPr>
            <a:r>
              <a:rPr lang="ru-RU" dirty="0" smtClean="0"/>
              <a:t>В педвузах «</a:t>
            </a:r>
            <a:r>
              <a:rPr lang="ru-RU" dirty="0" err="1" smtClean="0"/>
              <a:t>читателеведческие</a:t>
            </a:r>
            <a:r>
              <a:rPr lang="ru-RU" dirty="0" smtClean="0"/>
              <a:t>» </a:t>
            </a:r>
            <a:r>
              <a:rPr lang="ru-RU" dirty="0" smtClean="0"/>
              <a:t>курсы, курсы детской литературы </a:t>
            </a:r>
            <a:r>
              <a:rPr lang="ru-RU" dirty="0" smtClean="0"/>
              <a:t>читаются очень ограниченно (дошкольное образование, начальные классы</a:t>
            </a:r>
            <a:r>
              <a:rPr lang="ru-RU" dirty="0" smtClean="0"/>
              <a:t>), между тем как все изменения в системе образования зависят от готовности/</a:t>
            </a:r>
          </a:p>
          <a:p>
            <a:pPr indent="12700">
              <a:spcBef>
                <a:spcPts val="0"/>
              </a:spcBef>
              <a:buNone/>
            </a:pPr>
            <a:r>
              <a:rPr lang="ru-RU" dirty="0" smtClean="0"/>
              <a:t>н</a:t>
            </a:r>
            <a:r>
              <a:rPr lang="ru-RU" dirty="0" smtClean="0"/>
              <a:t>еготовности к ним учителя</a:t>
            </a:r>
            <a:endParaRPr lang="ru-RU" dirty="0"/>
          </a:p>
        </p:txBody>
      </p:sp>
      <p:pic>
        <p:nvPicPr>
          <p:cNvPr id="18434" name="Picture 2" descr="http://st03.kakprosto.ru/tumb/680/images/article/2013/4/27/1_52553bc2254d352553bc2255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301208"/>
            <a:ext cx="1787690" cy="1340768"/>
          </a:xfrm>
          <a:prstGeom prst="rect">
            <a:avLst/>
          </a:prstGeom>
          <a:noFill/>
        </p:spPr>
      </p:pic>
      <p:pic>
        <p:nvPicPr>
          <p:cNvPr id="7" name="Picture 4" descr="diplom_front_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04664"/>
            <a:ext cx="627142" cy="9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413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rgbClr val="663300"/>
                </a:solidFill>
              </a:rPr>
              <a:t>Основные направлениями реализации Концепции (в области образования)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1. Совершенствование </a:t>
            </a:r>
            <a:r>
              <a:rPr lang="ru-RU" sz="2400" dirty="0" smtClean="0"/>
              <a:t>читательской культуры </a:t>
            </a:r>
            <a:r>
              <a:rPr lang="ru-RU" sz="2400" dirty="0" smtClean="0"/>
              <a:t>учителей... создание </a:t>
            </a:r>
            <a:r>
              <a:rPr lang="ru-RU" sz="2400" dirty="0" smtClean="0"/>
              <a:t>в этой связи доступной и эффективной системы непрерывного повышения </a:t>
            </a:r>
            <a:r>
              <a:rPr lang="ru-RU" sz="2400" dirty="0" smtClean="0"/>
              <a:t>квалификации</a:t>
            </a:r>
          </a:p>
          <a:p>
            <a:pPr marL="0" indent="0">
              <a:buNone/>
            </a:pPr>
            <a:r>
              <a:rPr lang="ru-RU" sz="2400" dirty="0" smtClean="0"/>
              <a:t>2. </a:t>
            </a:r>
            <a:r>
              <a:rPr lang="ru-RU" sz="2400" dirty="0" smtClean="0"/>
              <a:t>Включение </a:t>
            </a:r>
            <a:r>
              <a:rPr lang="ru-RU" sz="2400" dirty="0" smtClean="0"/>
              <a:t>в основные профессиональные образовательные программы </a:t>
            </a:r>
            <a:r>
              <a:rPr lang="ru-RU" sz="2400" dirty="0" smtClean="0"/>
              <a:t>педагогического и филологического </a:t>
            </a:r>
            <a:r>
              <a:rPr lang="ru-RU" sz="2400" dirty="0" smtClean="0"/>
              <a:t>направлений </a:t>
            </a:r>
            <a:r>
              <a:rPr lang="ru-RU" sz="2400" dirty="0" smtClean="0"/>
              <a:t>модулей/дисциплин </a:t>
            </a:r>
            <a:r>
              <a:rPr lang="ru-RU" sz="2400" dirty="0" smtClean="0"/>
              <a:t>по </a:t>
            </a:r>
            <a:r>
              <a:rPr lang="ru-RU" sz="2400" dirty="0" smtClean="0"/>
              <a:t>обучению </a:t>
            </a:r>
            <a:r>
              <a:rPr lang="ru-RU" sz="2400" dirty="0" smtClean="0"/>
              <a:t>чтению и работе с </a:t>
            </a:r>
            <a:r>
              <a:rPr lang="ru-RU" sz="2400" dirty="0" smtClean="0"/>
              <a:t>текстом, </a:t>
            </a:r>
            <a:r>
              <a:rPr lang="ru-RU" sz="2400" dirty="0" smtClean="0"/>
              <a:t>а также  современной детской и подростковой художественной </a:t>
            </a:r>
            <a:r>
              <a:rPr lang="ru-RU" sz="2400" dirty="0" smtClean="0"/>
              <a:t>литературе (в том числе </a:t>
            </a:r>
            <a:r>
              <a:rPr lang="ru-RU" sz="2400" dirty="0" smtClean="0"/>
              <a:t>литературе </a:t>
            </a:r>
            <a:r>
              <a:rPr lang="en-US" sz="2400" dirty="0" smtClean="0"/>
              <a:t>non-fiction)</a:t>
            </a:r>
            <a:r>
              <a:rPr lang="ru-RU" sz="2400" dirty="0" smtClean="0"/>
              <a:t> и работе с ней в процессе обучения предмету, современному детскому/подростковому чтению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4" name="Picture 2" descr="http://www.ru.all.biz/img/ru/service_catalog/middle/23916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1428750" cy="714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498178"/>
          </a:xfrm>
        </p:spPr>
        <p:txBody>
          <a:bodyPr/>
          <a:lstStyle/>
          <a:p>
            <a:pPr algn="l"/>
            <a:r>
              <a:rPr lang="ru-RU" sz="3600" dirty="0" smtClean="0">
                <a:solidFill>
                  <a:srgbClr val="663300"/>
                </a:solidFill>
              </a:rPr>
              <a:t>Основные направлениями реализации Концепции </a:t>
            </a:r>
            <a:r>
              <a:rPr lang="en-US" sz="3600" dirty="0" smtClean="0">
                <a:solidFill>
                  <a:srgbClr val="663300"/>
                </a:solidFill>
              </a:rPr>
              <a:t/>
            </a:r>
            <a:br>
              <a:rPr lang="en-US" sz="3600" dirty="0" smtClean="0">
                <a:solidFill>
                  <a:srgbClr val="663300"/>
                </a:solidFill>
              </a:rPr>
            </a:br>
            <a:r>
              <a:rPr lang="ru-RU" sz="3600" dirty="0" smtClean="0">
                <a:solidFill>
                  <a:srgbClr val="663300"/>
                </a:solidFill>
              </a:rPr>
              <a:t>(</a:t>
            </a:r>
            <a:r>
              <a:rPr lang="ru-RU" sz="3600" dirty="0" smtClean="0">
                <a:solidFill>
                  <a:srgbClr val="663300"/>
                </a:solidFill>
              </a:rPr>
              <a:t>в области </a:t>
            </a:r>
            <a:r>
              <a:rPr lang="ru-RU" sz="3600" dirty="0" err="1" smtClean="0">
                <a:solidFill>
                  <a:srgbClr val="663300"/>
                </a:solidFill>
              </a:rPr>
              <a:t>пед</a:t>
            </a:r>
            <a:r>
              <a:rPr lang="ru-RU" sz="3600" dirty="0" smtClean="0">
                <a:solidFill>
                  <a:srgbClr val="663300"/>
                </a:solidFill>
              </a:rPr>
              <a:t>. образования</a:t>
            </a:r>
            <a:r>
              <a:rPr lang="ru-RU" sz="3600" dirty="0" smtClean="0">
                <a:solidFill>
                  <a:srgbClr val="663300"/>
                </a:solidFill>
              </a:rPr>
              <a:t>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8435280" cy="4137323"/>
          </a:xfrm>
        </p:spPr>
        <p:txBody>
          <a:bodyPr/>
          <a:lstStyle/>
          <a:p>
            <a:r>
              <a:rPr lang="ru-RU" dirty="0" smtClean="0"/>
              <a:t>осмысление, обобщение и распространение отечественного («Школа, где процветает грамотность») </a:t>
            </a:r>
          </a:p>
          <a:p>
            <a:pPr algn="ctr">
              <a:buNone/>
            </a:pPr>
            <a:r>
              <a:rPr lang="ru-RU" dirty="0" smtClean="0"/>
              <a:t>и</a:t>
            </a:r>
          </a:p>
          <a:p>
            <a:r>
              <a:rPr lang="ru-RU" dirty="0" smtClean="0"/>
              <a:t> зарубежного (европейский образовательный проект </a:t>
            </a:r>
            <a:r>
              <a:rPr lang="en-US" dirty="0" err="1" smtClean="0"/>
              <a:t>BaCuLit</a:t>
            </a:r>
            <a:r>
              <a:rPr lang="ru-RU" dirty="0" smtClean="0"/>
              <a:t>, рук. Кристина </a:t>
            </a:r>
            <a:r>
              <a:rPr lang="ru-RU" dirty="0" err="1" smtClean="0"/>
              <a:t>Гарбе</a:t>
            </a:r>
            <a:r>
              <a:rPr lang="ru-RU" dirty="0" smtClean="0"/>
              <a:t>, Кельнский университет</a:t>
            </a:r>
            <a:r>
              <a:rPr lang="en-US" dirty="0" smtClean="0"/>
              <a:t>)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опыта</a:t>
            </a:r>
            <a:endParaRPr lang="ru-RU" dirty="0"/>
          </a:p>
        </p:txBody>
      </p:sp>
      <p:pic>
        <p:nvPicPr>
          <p:cNvPr id="4" name="Picture 1" descr="C:\Users\ион\Desktop\Визитка\Chtenie_RACH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04664"/>
            <a:ext cx="1318555" cy="2232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888D3-26FE-154D-8DFA-CBED39EF0B9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03189" y="0"/>
            <a:ext cx="8229600" cy="961901"/>
          </a:xfrm>
        </p:spPr>
        <p:txBody>
          <a:bodyPr/>
          <a:lstStyle/>
          <a:p>
            <a:r>
              <a:rPr lang="de-DE" dirty="0" err="1" smtClean="0"/>
              <a:t>Instruction</a:t>
            </a:r>
            <a:r>
              <a:rPr lang="de-DE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Cycle (RIC)</a:t>
            </a:r>
            <a:endParaRPr lang="de-DE" dirty="0"/>
          </a:p>
        </p:txBody>
      </p:sp>
      <p:pic>
        <p:nvPicPr>
          <p:cNvPr id="5" name="Grafik 7" descr="Instruction Cycle_farbig_2010.bmp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611560" y="5877272"/>
            <a:ext cx="853244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Структура планирования урока (</a:t>
            </a:r>
            <a:r>
              <a:rPr kumimoji="0" lang="en-US" sz="3200" b="1" i="0" u="none" strike="noStrike" kern="120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BaCuLit</a:t>
            </a: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en-US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uppierung 11"/>
          <p:cNvGrpSpPr/>
          <p:nvPr/>
        </p:nvGrpSpPr>
        <p:grpSpPr>
          <a:xfrm>
            <a:off x="7092280" y="4941168"/>
            <a:ext cx="1816001" cy="792088"/>
            <a:chOff x="6140375" y="3153020"/>
            <a:chExt cx="2666094" cy="933948"/>
          </a:xfrm>
        </p:grpSpPr>
        <p:pic>
          <p:nvPicPr>
            <p:cNvPr id="8" name="Picture 7" descr="header.eps"/>
            <p:cNvPicPr>
              <a:picLocks noChangeAspect="1"/>
            </p:cNvPicPr>
            <p:nvPr/>
          </p:nvPicPr>
          <p:blipFill>
            <a:blip r:embed="rId4" cstate="print"/>
            <a:srcRect l="68572"/>
            <a:stretch>
              <a:fillRect/>
            </a:stretch>
          </p:blipFill>
          <p:spPr>
            <a:xfrm>
              <a:off x="6140375" y="3153020"/>
              <a:ext cx="2666094" cy="933948"/>
            </a:xfrm>
            <a:prstGeom prst="rect">
              <a:avLst/>
            </a:prstGeom>
          </p:spPr>
        </p:pic>
        <p:pic>
          <p:nvPicPr>
            <p:cNvPr id="9" name="Bild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9139" y="3717636"/>
              <a:ext cx="1983650" cy="320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18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663300"/>
                </a:solidFill>
              </a:rPr>
              <a:t>Прокомментируем...</a:t>
            </a:r>
            <a:r>
              <a:rPr lang="ru-RU" dirty="0" smtClean="0">
                <a:solidFill>
                  <a:srgbClr val="663300"/>
                </a:solidFill>
              </a:rPr>
              <a:t/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556792"/>
            <a:ext cx="4608512" cy="4569371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2000" dirty="0" smtClean="0"/>
              <a:t>Установление поддерживающего взаимодействия между учителем и учеником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Применение диагностической </a:t>
            </a:r>
            <a:r>
              <a:rPr lang="ru-RU" sz="2000" dirty="0" smtClean="0"/>
              <a:t>системы оценивания знаний</a:t>
            </a:r>
            <a:endParaRPr lang="ru-RU" sz="2000" dirty="0" smtClean="0"/>
          </a:p>
          <a:p>
            <a:pPr lvl="0">
              <a:spcBef>
                <a:spcPts val="0"/>
              </a:spcBef>
            </a:pPr>
            <a:r>
              <a:rPr lang="ru-RU" sz="2000" dirty="0" smtClean="0"/>
              <a:t>Привлечение учеников к планированию учебного процесса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Подбор привлекательного материала для чтения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Включение учеников в текст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Обучение когнитивной и </a:t>
            </a:r>
            <a:r>
              <a:rPr lang="ru-RU" sz="2000" dirty="0" err="1" smtClean="0"/>
              <a:t>метакогнитивной</a:t>
            </a:r>
            <a:r>
              <a:rPr lang="ru-RU" sz="2000" dirty="0" smtClean="0"/>
              <a:t> стратегиям чтения</a:t>
            </a:r>
          </a:p>
          <a:p>
            <a:pPr lvl="0">
              <a:spcBef>
                <a:spcPts val="0"/>
              </a:spcBef>
            </a:pPr>
            <a:r>
              <a:rPr lang="ru-RU" sz="2000" dirty="0" smtClean="0"/>
              <a:t>Создание поощряющей атмосферы для чтения</a:t>
            </a:r>
          </a:p>
          <a:p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628800"/>
            <a:ext cx="3754760" cy="4497363"/>
          </a:xfrm>
        </p:spPr>
        <p:txBody>
          <a:bodyPr/>
          <a:lstStyle/>
          <a:p>
            <a:r>
              <a:rPr lang="ru-RU" sz="2000" i="1" dirty="0" smtClean="0"/>
              <a:t>Внешний круг: </a:t>
            </a:r>
            <a:r>
              <a:rPr lang="ru-RU" sz="2000" dirty="0" smtClean="0"/>
              <a:t>взаимодействие</a:t>
            </a:r>
            <a:r>
              <a:rPr lang="ru-RU" sz="2000" dirty="0" smtClean="0"/>
              <a:t>, Увлеченность, </a:t>
            </a:r>
            <a:r>
              <a:rPr lang="ru-RU" sz="2000" dirty="0" err="1" smtClean="0"/>
              <a:t>Метапознание</a:t>
            </a:r>
            <a:endParaRPr lang="ru-RU" sz="2000" dirty="0" smtClean="0"/>
          </a:p>
          <a:p>
            <a:r>
              <a:rPr lang="ru-RU" sz="2000" i="1" dirty="0" smtClean="0"/>
              <a:t>Средний круг: </a:t>
            </a:r>
            <a:endParaRPr lang="ru-RU" sz="2000" i="1" dirty="0" smtClean="0"/>
          </a:p>
          <a:p>
            <a:pPr indent="12700">
              <a:spcBef>
                <a:spcPts val="0"/>
              </a:spcBef>
              <a:buNone/>
            </a:pPr>
            <a:r>
              <a:rPr lang="ru-RU" sz="2000" dirty="0" smtClean="0"/>
              <a:t>Оценивание </a:t>
            </a:r>
            <a:r>
              <a:rPr lang="ru-RU" sz="2000" dirty="0" smtClean="0"/>
              <a:t>знаний, Словарь, </a:t>
            </a:r>
            <a:endParaRPr lang="ru-RU" sz="2000" dirty="0" smtClean="0"/>
          </a:p>
          <a:p>
            <a:pPr indent="12700">
              <a:spcBef>
                <a:spcPts val="0"/>
              </a:spcBef>
              <a:buNone/>
            </a:pPr>
            <a:r>
              <a:rPr lang="ru-RU" sz="2000" dirty="0" smtClean="0"/>
              <a:t>Стратегии </a:t>
            </a:r>
            <a:r>
              <a:rPr lang="ru-RU" sz="2000" dirty="0" smtClean="0"/>
              <a:t>чтения, </a:t>
            </a:r>
            <a:endParaRPr lang="ru-RU" sz="2000" dirty="0" smtClean="0"/>
          </a:p>
          <a:p>
            <a:pPr indent="12700">
              <a:spcBef>
                <a:spcPts val="0"/>
              </a:spcBef>
              <a:buNone/>
            </a:pPr>
            <a:r>
              <a:rPr lang="ru-RU" sz="2000" dirty="0" smtClean="0"/>
              <a:t>Тексты</a:t>
            </a:r>
            <a:endParaRPr lang="ru-RU" sz="2000" dirty="0" smtClean="0"/>
          </a:p>
          <a:p>
            <a:r>
              <a:rPr lang="ru-RU" sz="2000" i="1" dirty="0" smtClean="0"/>
              <a:t>В центре: </a:t>
            </a:r>
            <a:r>
              <a:rPr lang="ru-RU" sz="2000" dirty="0" smtClean="0"/>
              <a:t>поддержка </a:t>
            </a:r>
            <a:r>
              <a:rPr lang="ru-RU" sz="2000" dirty="0" smtClean="0"/>
              <a:t>познавательного процесса </a:t>
            </a:r>
            <a:r>
              <a:rPr lang="ru-RU" sz="2000" dirty="0" smtClean="0"/>
              <a:t>учеников через улучшение </a:t>
            </a:r>
            <a:r>
              <a:rPr lang="ru-RU" sz="2000" dirty="0" smtClean="0"/>
              <a:t>их читательских навыков</a:t>
            </a:r>
          </a:p>
          <a:p>
            <a:endParaRPr lang="ru-RU" sz="2000" dirty="0"/>
          </a:p>
        </p:txBody>
      </p:sp>
      <p:grpSp>
        <p:nvGrpSpPr>
          <p:cNvPr id="7" name="Gruppierung 11"/>
          <p:cNvGrpSpPr/>
          <p:nvPr/>
        </p:nvGrpSpPr>
        <p:grpSpPr>
          <a:xfrm>
            <a:off x="7164288" y="332656"/>
            <a:ext cx="1816001" cy="792088"/>
            <a:chOff x="6140375" y="3153020"/>
            <a:chExt cx="2666094" cy="933948"/>
          </a:xfrm>
        </p:grpSpPr>
        <p:pic>
          <p:nvPicPr>
            <p:cNvPr id="8" name="Picture 7" descr="header.eps"/>
            <p:cNvPicPr>
              <a:picLocks noChangeAspect="1"/>
            </p:cNvPicPr>
            <p:nvPr/>
          </p:nvPicPr>
          <p:blipFill>
            <a:blip r:embed="rId2" cstate="print"/>
            <a:srcRect l="68572"/>
            <a:stretch>
              <a:fillRect/>
            </a:stretch>
          </p:blipFill>
          <p:spPr>
            <a:xfrm>
              <a:off x="6140375" y="3153020"/>
              <a:ext cx="2666094" cy="933948"/>
            </a:xfrm>
            <a:prstGeom prst="rect">
              <a:avLst/>
            </a:prstGeom>
          </p:spPr>
        </p:pic>
        <p:pic>
          <p:nvPicPr>
            <p:cNvPr id="9" name="Bild 1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9139" y="3717636"/>
              <a:ext cx="1983650" cy="32096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5400600" cy="1143000"/>
          </a:xfrm>
        </p:spPr>
        <p:txBody>
          <a:bodyPr/>
          <a:lstStyle/>
          <a:p>
            <a:pPr algn="l"/>
            <a:r>
              <a:rPr lang="ru-RU" dirty="0" err="1" smtClean="0">
                <a:solidFill>
                  <a:srgbClr val="663300"/>
                </a:solidFill>
              </a:rPr>
              <a:t>Бакалавриат</a:t>
            </a:r>
            <a:endParaRPr lang="ru-RU" dirty="0">
              <a:solidFill>
                <a:srgbClr val="6633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376264" cy="153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одержимое 5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4104010" cy="4919315"/>
          </a:xfrm>
        </p:spPr>
        <p:txBody>
          <a:bodyPr>
            <a:noAutofit/>
          </a:bodyPr>
          <a:lstStyle/>
          <a:p>
            <a:pPr marL="87313" indent="-4763">
              <a:buNone/>
            </a:pPr>
            <a:r>
              <a:rPr lang="ru-RU" sz="2000" dirty="0" smtClean="0"/>
              <a:t>Студенты учатся в ситуации «образовательного разрыва»</a:t>
            </a:r>
          </a:p>
          <a:p>
            <a:pPr marL="87313" indent="-4763">
              <a:buNone/>
            </a:pPr>
            <a:r>
              <a:rPr lang="ru-RU" sz="2000" dirty="0" smtClean="0"/>
              <a:t>(от ГОС к ФГОС), поэтому нужны курсы по:</a:t>
            </a:r>
          </a:p>
          <a:p>
            <a:pPr marL="87313" indent="-4763"/>
            <a:r>
              <a:rPr lang="ru-RU" sz="2000" dirty="0" smtClean="0"/>
              <a:t> </a:t>
            </a:r>
            <a:r>
              <a:rPr lang="ru-RU" sz="2000" dirty="0" smtClean="0"/>
              <a:t>критическому мышлению</a:t>
            </a:r>
          </a:p>
          <a:p>
            <a:pPr marL="87313" indent="-4763"/>
            <a:r>
              <a:rPr lang="ru-RU" sz="2000" dirty="0" err="1" smtClean="0"/>
              <a:t>с</a:t>
            </a:r>
            <a:r>
              <a:rPr lang="ru-RU" sz="2000" dirty="0" err="1" smtClean="0"/>
              <a:t>тратегиальному</a:t>
            </a:r>
            <a:r>
              <a:rPr lang="ru-RU" sz="2000" dirty="0" smtClean="0"/>
              <a:t> чтению</a:t>
            </a:r>
          </a:p>
          <a:p>
            <a:pPr marL="87313" indent="-4763"/>
            <a:r>
              <a:rPr lang="en-US" sz="2000" dirty="0" smtClean="0"/>
              <a:t>s</a:t>
            </a:r>
            <a:r>
              <a:rPr lang="en-US" sz="2000" dirty="0" smtClean="0"/>
              <a:t>tudy skills </a:t>
            </a:r>
          </a:p>
          <a:p>
            <a:pPr marL="87313" indent="-4763"/>
            <a:r>
              <a:rPr lang="ru-RU" sz="2000" dirty="0" smtClean="0"/>
              <a:t> </a:t>
            </a:r>
            <a:r>
              <a:rPr lang="ru-RU" sz="2000" dirty="0" smtClean="0"/>
              <a:t>..........</a:t>
            </a:r>
            <a:endParaRPr lang="ru-RU" sz="20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42792" cy="442535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«...</a:t>
            </a:r>
            <a:r>
              <a:rPr lang="ru-RU" sz="2400" dirty="0" smtClean="0"/>
              <a:t>степень бакалавра являлась своего рода свидетельством инициации, пропуском в мир высшего образования. Бакалавры не считались учеными; так называли тех, кто </a:t>
            </a:r>
            <a:r>
              <a:rPr lang="ru-RU" sz="2400" i="1" dirty="0" smtClean="0"/>
              <a:t>научился учиться,</a:t>
            </a:r>
            <a:r>
              <a:rPr lang="ru-RU" sz="2400" dirty="0" smtClean="0"/>
              <a:t> овладев соответствующими навыками…» </a:t>
            </a:r>
            <a:r>
              <a:rPr lang="ru-RU" sz="2400" dirty="0" smtClean="0"/>
              <a:t>(М.Адлер)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9218" name="Picture 2" descr="http://ru.two-books.net/img/a/9/20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149080"/>
            <a:ext cx="1524000" cy="2362200"/>
          </a:xfrm>
          <a:prstGeom prst="rect">
            <a:avLst/>
          </a:prstGeom>
          <a:noFill/>
        </p:spPr>
      </p:pic>
      <p:pic>
        <p:nvPicPr>
          <p:cNvPr id="9220" name="Picture 4" descr="http://files.books.ru/pic/501001-502000/501645/501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429000"/>
            <a:ext cx="1428750" cy="1990725"/>
          </a:xfrm>
          <a:prstGeom prst="rect">
            <a:avLst/>
          </a:prstGeom>
          <a:noFill/>
        </p:spPr>
      </p:pic>
      <p:pic>
        <p:nvPicPr>
          <p:cNvPr id="9221" name="Picture 5" descr="C:\Users\ион\Desktop\sovr_strateg_chteniya_new_p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365104"/>
            <a:ext cx="1214642" cy="1844824"/>
          </a:xfrm>
          <a:prstGeom prst="rect">
            <a:avLst/>
          </a:prstGeom>
          <a:noFill/>
        </p:spPr>
      </p:pic>
      <p:pic>
        <p:nvPicPr>
          <p:cNvPr id="9223" name="Picture 7" descr="http://www.knor.ru/shop/picturb/0302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5085184"/>
            <a:ext cx="997861" cy="1552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6618505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188640"/>
            <a:ext cx="8820473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663300"/>
                </a:solidFill>
              </a:rPr>
              <a:t>Раздел «Чтение» в </a:t>
            </a:r>
            <a:r>
              <a:rPr lang="ru-RU" dirty="0" err="1" smtClean="0">
                <a:solidFill>
                  <a:srgbClr val="663300"/>
                </a:solidFill>
              </a:rPr>
              <a:t>частнометодических</a:t>
            </a:r>
            <a:r>
              <a:rPr lang="ru-RU" dirty="0" smtClean="0">
                <a:solidFill>
                  <a:srgbClr val="663300"/>
                </a:solidFill>
              </a:rPr>
              <a:t> курсах: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новое в содержании...</a:t>
            </a:r>
          </a:p>
        </p:txBody>
      </p:sp>
      <p:sp>
        <p:nvSpPr>
          <p:cNvPr id="29700" name="Объект 4"/>
          <p:cNvSpPr>
            <a:spLocks noGrp="1"/>
          </p:cNvSpPr>
          <p:nvPr>
            <p:ph sz="half" idx="4294967295"/>
          </p:nvPr>
        </p:nvSpPr>
        <p:spPr>
          <a:xfrm>
            <a:off x="4572000" y="2276872"/>
            <a:ext cx="4176464" cy="41763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НОВЫЕ РАЗДЕЛЫ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Чтение в информационном обществе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Читательская грамотность и ее составляющие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Новая модель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детского/юношеского чтения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Чтение в курсе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ион\Desktop\Pictures\рельеф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88640"/>
            <a:ext cx="1512168" cy="1296144"/>
          </a:xfrm>
          <a:prstGeom prst="rect">
            <a:avLst/>
          </a:prstGeom>
          <a:noFill/>
        </p:spPr>
      </p:pic>
      <p:pic>
        <p:nvPicPr>
          <p:cNvPr id="8" name="Picture 6" descr="http://900igr.net/datai/literatura/Metodicheskie-posobija-po-literature/0009-009-Metodicheskie-sbor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132856"/>
            <a:ext cx="2016224" cy="3170164"/>
          </a:xfrm>
          <a:prstGeom prst="rect">
            <a:avLst/>
          </a:prstGeom>
          <a:noFill/>
        </p:spPr>
      </p:pic>
      <p:pic>
        <p:nvPicPr>
          <p:cNvPr id="10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1979710" cy="3149352"/>
          </a:xfrm>
          <a:prstGeom prst="rect">
            <a:avLst/>
          </a:prstGeom>
        </p:spPr>
      </p:pic>
      <p:pic>
        <p:nvPicPr>
          <p:cNvPr id="7" name="Picture 4" descr="G:\Pictures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132856"/>
            <a:ext cx="1668397" cy="2376264"/>
          </a:xfrm>
          <a:prstGeom prst="rect">
            <a:avLst/>
          </a:prstGeom>
          <a:noFill/>
        </p:spPr>
      </p:pic>
      <p:pic>
        <p:nvPicPr>
          <p:cNvPr id="5" name="Picture 5" descr="G:\Pictures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005064"/>
            <a:ext cx="1636430" cy="2368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Открытое образование">
      <a:majorFont>
        <a:latin typeface="PT Sans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163</TotalTime>
  <Words>828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Тема2</vt:lpstr>
      <vt:lpstr> Подготовка будущих педагогов к поддержке и сопровождению детского/юношеского чтения: содержательное наполнение и возможные векторы развития   </vt:lpstr>
      <vt:lpstr>Актуально...</vt:lpstr>
      <vt:lpstr>Традиционно...</vt:lpstr>
      <vt:lpstr>Основные направлениями реализации Концепции (в области образования)  </vt:lpstr>
      <vt:lpstr>Основные направлениями реализации Концепции  (в области пед. образования)</vt:lpstr>
      <vt:lpstr>Instruction  Cycle (RIC)</vt:lpstr>
      <vt:lpstr> Прокомментируем... </vt:lpstr>
      <vt:lpstr>Бакалавриат</vt:lpstr>
      <vt:lpstr>Раздел «Чтение» в частнометодических курсах: новое в содержании...</vt:lpstr>
      <vt:lpstr>«Читателеведческие» курсы</vt:lpstr>
      <vt:lpstr>Курсы для бакалавров: тематика</vt:lpstr>
      <vt:lpstr>Направления подготовки: особенное и общее</vt:lpstr>
      <vt:lpstr>Слайд 13</vt:lpstr>
      <vt:lpstr>Магистратура как «точка входа» в образование</vt:lpstr>
      <vt:lpstr>Зачем нужны магистратуры по чтению?</vt:lpstr>
      <vt:lpstr>Курсы в магистратуре: тематика</vt:lpstr>
      <vt:lpstr>От теории к  образовательному проекту</vt:lpstr>
      <vt:lpstr>Курсы повышения  квалификации</vt:lpstr>
      <vt:lpstr>Условия достижения: преподаватель готов к ...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будущих педагогов к поддержке и сопровождению детского/юношеского чтения: содержательное наполнение и возможные векторы развития</dc:title>
  <dc:creator>ион</dc:creator>
  <cp:lastModifiedBy>ион</cp:lastModifiedBy>
  <cp:revision>19</cp:revision>
  <dcterms:created xsi:type="dcterms:W3CDTF">2016-11-21T10:16:26Z</dcterms:created>
  <dcterms:modified xsi:type="dcterms:W3CDTF">2016-11-21T13:22:00Z</dcterms:modified>
</cp:coreProperties>
</file>