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9" r:id="rId13"/>
    <p:sldId id="267" r:id="rId14"/>
    <p:sldId id="272" r:id="rId15"/>
    <p:sldId id="273" r:id="rId16"/>
    <p:sldId id="274" r:id="rId17"/>
    <p:sldId id="275" r:id="rId18"/>
    <p:sldId id="277" r:id="rId19"/>
    <p:sldId id="27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41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09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86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8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30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1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36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2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3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D9F3-C3EE-4630-883D-3297C6827ADB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354B6-B5F3-41DA-BEC2-7854BDBFB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21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usreadorg@gmail.ru" TargetMode="External"/><Relationship Id="rId2" Type="http://schemas.openxmlformats.org/officeDocument/2006/relationships/hyperlink" Target="http://www.rusreadorg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УРОВНИ ЧИТАТЕЛЬСКОЙ КОМПЕТЕНТНОСТИ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Сметанникова Наталья Николаевна, президент Русской ассоциации чтения, ноябрь 2016, </a:t>
            </a:r>
            <a:r>
              <a:rPr lang="ru-RU" dirty="0" err="1"/>
              <a:t>г.Москва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841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tabLst>
                <a:tab pos="431800" algn="l"/>
                <a:tab pos="841375" algn="l"/>
              </a:tabLst>
            </a:pPr>
            <a:r>
              <a:rPr lang="ru-RU" altLang="zh-CN" sz="22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Уровни чтения и понимания текста. </a:t>
            </a:r>
            <a:r>
              <a:rPr lang="en-US" altLang="zh-CN" sz="22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(Mary </a:t>
            </a:r>
            <a:r>
              <a:rPr lang="en-US" altLang="zh-CN" sz="2200" b="1" dirty="0" err="1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Shea</a:t>
            </a:r>
            <a:r>
              <a:rPr lang="en-US" altLang="zh-CN" sz="22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Taking Running Records,2000)</a:t>
            </a:r>
            <a:br>
              <a:rPr kumimoji="0" lang="ru-RU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ru-RU" altLang="zh-CN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080195"/>
              </p:ext>
            </p:extLst>
          </p:nvPr>
        </p:nvGraphicFramePr>
        <p:xfrm>
          <a:off x="1132114" y="854499"/>
          <a:ext cx="9431384" cy="5737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0767">
                  <a:extLst>
                    <a:ext uri="{9D8B030D-6E8A-4147-A177-3AD203B41FA5}">
                      <a16:colId xmlns:a16="http://schemas.microsoft.com/office/drawing/2014/main" val="3229865107"/>
                    </a:ext>
                  </a:extLst>
                </a:gridCol>
                <a:gridCol w="3139758">
                  <a:extLst>
                    <a:ext uri="{9D8B030D-6E8A-4147-A177-3AD203B41FA5}">
                      <a16:colId xmlns:a16="http://schemas.microsoft.com/office/drawing/2014/main" val="2253353985"/>
                    </a:ext>
                  </a:extLst>
                </a:gridCol>
                <a:gridCol w="3150859">
                  <a:extLst>
                    <a:ext uri="{9D8B030D-6E8A-4147-A177-3AD203B41FA5}">
                      <a16:colId xmlns:a16="http://schemas.microsoft.com/office/drawing/2014/main" val="2417136716"/>
                    </a:ext>
                  </a:extLst>
                </a:gridCol>
              </a:tblGrid>
              <a:tr h="1025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Характеристика читателя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Техника чтения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Понимание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extLst>
                  <a:ext uri="{0D108BD9-81ED-4DB2-BD59-A6C34878D82A}">
                    <a16:rowId xmlns:a16="http://schemas.microsoft.com/office/drawing/2014/main" val="1065327646"/>
                  </a:ext>
                </a:extLst>
              </a:tr>
              <a:tr h="1462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1. Независимый читатель, читает легко, бегло, почти без ошибок. Может читать текст данного уровня самостоятельно. Уровень чтения - независимый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Точность: 95% и выше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Частота появления ошибки (</a:t>
                      </a:r>
                      <a:r>
                        <a:rPr lang="en-US" sz="800">
                          <a:effectLst/>
                        </a:rPr>
                        <a:t>E freq</a:t>
                      </a:r>
                      <a:r>
                        <a:rPr lang="ru-RU" sz="800">
                          <a:effectLst/>
                        </a:rPr>
                        <a:t>.) </a:t>
                      </a:r>
                      <a:r>
                        <a:rPr lang="ru-RU" sz="800" u="sng">
                          <a:effectLst/>
                        </a:rPr>
                        <a:t>26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Самоисправление (</a:t>
                      </a:r>
                      <a:r>
                        <a:rPr lang="en-US" sz="800">
                          <a:effectLst/>
                        </a:rPr>
                        <a:t>S C freq</a:t>
                      </a:r>
                      <a:r>
                        <a:rPr lang="ru-RU" sz="800">
                          <a:effectLst/>
                        </a:rPr>
                        <a:t>.) 2/7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Скорость чтения: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V</a:t>
                      </a:r>
                      <a:r>
                        <a:rPr lang="ru-RU" sz="800">
                          <a:effectLst/>
                        </a:rPr>
                        <a:t> быстро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средне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медленно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Полное, точное, законченное;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90% - 100%, если проверялось с помощью вопросов и баллов.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extLst>
                  <a:ext uri="{0D108BD9-81ED-4DB2-BD59-A6C34878D82A}">
                    <a16:rowId xmlns:a16="http://schemas.microsoft.com/office/drawing/2014/main" val="975918133"/>
                  </a:ext>
                </a:extLst>
              </a:tr>
              <a:tr h="16249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2. Среднечитающий,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нуждается в обучении, практике. Может читать книгу данного уровня с помощью учителя.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Уровень чтения - учебный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Точность: 90% и выше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Частота появления ошибки (</a:t>
                      </a:r>
                      <a:r>
                        <a:rPr lang="en-US" sz="800">
                          <a:effectLst/>
                        </a:rPr>
                        <a:t>E freg</a:t>
                      </a:r>
                      <a:r>
                        <a:rPr lang="ru-RU" sz="800">
                          <a:effectLst/>
                        </a:rPr>
                        <a:t>.) </a:t>
                      </a:r>
                      <a:r>
                        <a:rPr lang="ru-RU" sz="800" u="sng">
                          <a:effectLst/>
                        </a:rPr>
                        <a:t>20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Самоисправление __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S C freg</a:t>
                      </a:r>
                      <a:r>
                        <a:rPr lang="ru-RU" sz="800">
                          <a:effectLst/>
                        </a:rPr>
                        <a:t>.)  ___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Скорость чтения: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 быстро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</a:t>
                      </a:r>
                      <a:r>
                        <a:rPr lang="en-US" sz="800">
                          <a:effectLst/>
                        </a:rPr>
                        <a:t>V </a:t>
                      </a:r>
                      <a:r>
                        <a:rPr lang="ru-RU" sz="800">
                          <a:effectLst/>
                        </a:rPr>
                        <a:t>средне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  медленно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Удовлетворительное, но не полное, фрагментарное;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75% - 89%, если проверялось с помощью вопросов и баллов.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extLst>
                  <a:ext uri="{0D108BD9-81ED-4DB2-BD59-A6C34878D82A}">
                    <a16:rowId xmlns:a16="http://schemas.microsoft.com/office/drawing/2014/main" val="3668847446"/>
                  </a:ext>
                </a:extLst>
              </a:tr>
              <a:tr h="16249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3. Слабочитающий,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читает трудно, неточно, с ошибками, нет плавности. Не может читать книгу данного уровня. Необходимо сменить текст на более легкий.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Уровень чтения – низкий, разочаровывающий.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Точность: ниже 90%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Частота появления ошибки (</a:t>
                      </a:r>
                      <a:r>
                        <a:rPr lang="en-US" sz="800">
                          <a:effectLst/>
                        </a:rPr>
                        <a:t>E freq</a:t>
                      </a:r>
                      <a:r>
                        <a:rPr lang="ru-RU" sz="800">
                          <a:effectLst/>
                        </a:rPr>
                        <a:t>.) &lt;</a:t>
                      </a:r>
                      <a:r>
                        <a:rPr lang="ru-RU" sz="800" u="sng">
                          <a:effectLst/>
                        </a:rPr>
                        <a:t>20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Самоисправление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S C freq</a:t>
                      </a:r>
                      <a:r>
                        <a:rPr lang="ru-RU" sz="800">
                          <a:effectLst/>
                        </a:rPr>
                        <a:t>.)  ___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Wingdings" panose="05000000000000000000" pitchFamily="2" charset="2"/>
                        <a:buChar char=""/>
                        <a:tabLst>
                          <a:tab pos="431800" algn="l"/>
                          <a:tab pos="840740" algn="l"/>
                        </a:tabLst>
                      </a:pPr>
                      <a:r>
                        <a:rPr lang="ru-RU" sz="800">
                          <a:effectLst/>
                        </a:rPr>
                        <a:t>Скорость чтения: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     быстро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     средне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    </a:t>
                      </a:r>
                      <a:r>
                        <a:rPr lang="en-US" sz="800">
                          <a:effectLst/>
                        </a:rPr>
                        <a:t>V</a:t>
                      </a:r>
                      <a:r>
                        <a:rPr lang="ru-RU" sz="800">
                          <a:effectLst/>
                        </a:rPr>
                        <a:t>  медленно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Фрагментарное понимание;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= Ниже 75%, если проверялось с помощью вопросов и баллов.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219" marR="43219" marT="0" marB="0"/>
                </a:tc>
                <a:extLst>
                  <a:ext uri="{0D108BD9-81ED-4DB2-BD59-A6C34878D82A}">
                    <a16:rowId xmlns:a16="http://schemas.microsoft.com/office/drawing/2014/main" val="200164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78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16166"/>
              </p:ext>
            </p:extLst>
          </p:nvPr>
        </p:nvGraphicFramePr>
        <p:xfrm>
          <a:off x="888274" y="400593"/>
          <a:ext cx="9840686" cy="9961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879">
                  <a:extLst>
                    <a:ext uri="{9D8B030D-6E8A-4147-A177-3AD203B41FA5}">
                      <a16:colId xmlns:a16="http://schemas.microsoft.com/office/drawing/2014/main" val="1628221057"/>
                    </a:ext>
                  </a:extLst>
                </a:gridCol>
                <a:gridCol w="1612580">
                  <a:extLst>
                    <a:ext uri="{9D8B030D-6E8A-4147-A177-3AD203B41FA5}">
                      <a16:colId xmlns:a16="http://schemas.microsoft.com/office/drawing/2014/main" val="1316038261"/>
                    </a:ext>
                  </a:extLst>
                </a:gridCol>
                <a:gridCol w="1940937">
                  <a:extLst>
                    <a:ext uri="{9D8B030D-6E8A-4147-A177-3AD203B41FA5}">
                      <a16:colId xmlns:a16="http://schemas.microsoft.com/office/drawing/2014/main" val="4147813515"/>
                    </a:ext>
                  </a:extLst>
                </a:gridCol>
                <a:gridCol w="1837149">
                  <a:extLst>
                    <a:ext uri="{9D8B030D-6E8A-4147-A177-3AD203B41FA5}">
                      <a16:colId xmlns:a16="http://schemas.microsoft.com/office/drawing/2014/main" val="1553625119"/>
                    </a:ext>
                  </a:extLst>
                </a:gridCol>
                <a:gridCol w="2388097">
                  <a:extLst>
                    <a:ext uri="{9D8B030D-6E8A-4147-A177-3AD203B41FA5}">
                      <a16:colId xmlns:a16="http://schemas.microsoft.com/office/drawing/2014/main" val="2978422380"/>
                    </a:ext>
                  </a:extLst>
                </a:gridCol>
                <a:gridCol w="1815044">
                  <a:extLst>
                    <a:ext uri="{9D8B030D-6E8A-4147-A177-3AD203B41FA5}">
                      <a16:colId xmlns:a16="http://schemas.microsoft.com/office/drawing/2014/main" val="125567440"/>
                    </a:ext>
                  </a:extLst>
                </a:gridCol>
              </a:tblGrid>
              <a:tr h="153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Уровень сложности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Б. Блюм.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100" dirty="0">
                          <a:effectLst/>
                        </a:rPr>
                        <a:t>З.И. Клычникова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А. </a:t>
                      </a:r>
                      <a:r>
                        <a:rPr lang="ru-RU" sz="1400" dirty="0" err="1">
                          <a:effectLst/>
                        </a:rPr>
                        <a:t>Сиердиело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Дж. Рубин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extLst>
                  <a:ext uri="{0D108BD9-81ED-4DB2-BD59-A6C34878D82A}">
                    <a16:rowId xmlns:a16="http://schemas.microsoft.com/office/drawing/2014/main" val="117940858"/>
                  </a:ext>
                </a:extLst>
              </a:tr>
              <a:tr h="1695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dirty="0">
                          <a:effectLst/>
                        </a:rPr>
                        <a:t>I</a:t>
                      </a:r>
                      <a:r>
                        <a:rPr lang="ru-RU" sz="1050" dirty="0">
                          <a:effectLst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Вопросы к фактической информации текста, содержащейся в одном предложении текста или нескольких местах текста. Ответ часто включает язык текста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(Literal level: in the lines, put it together).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Раскрывают логический план текста, его категориально-познавательную информацию, охватывают общее содержание и некоторые детали.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Вопросы на запоминание и некоторые конвергентные вопросы, устанавливающие отношения  и дающие объяснение)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 indent="438150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Кто? Что? Когда? Где? Сколько? Так ли?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extLst>
                  <a:ext uri="{0D108BD9-81ED-4DB2-BD59-A6C34878D82A}">
                    <a16:rowId xmlns:a16="http://schemas.microsoft.com/office/drawing/2014/main" val="2109124572"/>
                  </a:ext>
                </a:extLst>
              </a:tr>
              <a:tr h="1289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>
                          <a:effectLst/>
                        </a:rPr>
                        <a:t>II</a:t>
                      </a:r>
                      <a:r>
                        <a:rPr lang="ru-RU" sz="1050">
                          <a:effectLst/>
                        </a:rPr>
                        <a:t>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Вопросы интеграционного характера к тексту  и подтексту. Ответ требует перифраза «своими словами».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(Interpretive level: between the lines).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Раскрывают логический и эмоционально-оценочно-волевой планы текста, охватывают общее содержание и детали.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В основном конвергентные вопросы, иногда дивергентные.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>
                          <a:effectLst/>
                        </a:rPr>
                        <a:t>Почему? Как? Каким образом? Что вы думаете? Вообразите…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>
                          <a:effectLst/>
                        </a:rPr>
                        <a:t>Представьте…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>
                          <a:effectLst/>
                        </a:rPr>
                        <a:t>Предскажите…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extLst>
                  <a:ext uri="{0D108BD9-81ED-4DB2-BD59-A6C34878D82A}">
                    <a16:rowId xmlns:a16="http://schemas.microsoft.com/office/drawing/2014/main" val="2979254631"/>
                  </a:ext>
                </a:extLst>
              </a:tr>
              <a:tr h="2102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>
                          <a:effectLst/>
                        </a:rPr>
                        <a:t>III</a:t>
                      </a:r>
                      <a:r>
                        <a:rPr lang="ru-RU" sz="1050">
                          <a:effectLst/>
                        </a:rPr>
                        <a:t>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Вопросы на применение информации (знаний) в других ситуациях, вопросы к подтексту, затексту, включают догадку и привнесение дополнительных знаний информации. Ответ требует применения собственных языковых средств с опорой на текст.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(Inferential: Beyond the lines).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Раскрывают не только все планы внутри текста, но и авторскую позицию и отношение автора к читателю.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В основном дивергентные.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>
                          <a:effectLst/>
                        </a:rPr>
                        <a:t>Не могли бы вы сказать, предположить, вообразить и т.д.  Как вы думаете?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extLst>
                  <a:ext uri="{0D108BD9-81ED-4DB2-BD59-A6C34878D82A}">
                    <a16:rowId xmlns:a16="http://schemas.microsoft.com/office/drawing/2014/main" val="4050388766"/>
                  </a:ext>
                </a:extLst>
              </a:tr>
              <a:tr h="2662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>
                          <a:effectLst/>
                        </a:rPr>
                        <a:t> </a:t>
                      </a:r>
                      <a:endParaRPr lang="ru-RU" sz="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>
                          <a:effectLst/>
                        </a:rPr>
                        <a:t>IV</a:t>
                      </a:r>
                      <a:r>
                        <a:rPr lang="ru-RU" sz="1050">
                          <a:effectLst/>
                        </a:rPr>
                        <a:t>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Оценочные вопросы, вопросы критического мышления, рефлексивные вопросы.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Раскрывают все планы текста и формируют отношения между автором и читателем </a:t>
                      </a:r>
                      <a:r>
                        <a:rPr lang="ru-RU" sz="1400" dirty="0" err="1">
                          <a:effectLst/>
                        </a:rPr>
                        <a:t>поступочное</a:t>
                      </a:r>
                      <a:r>
                        <a:rPr lang="ru-RU" sz="1400" dirty="0">
                          <a:effectLst/>
                        </a:rPr>
                        <a:t> понимание, стимулирующее последующую деятельность читателя.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Оценка прочитанного с точки зрения доступности, значимости, убедительности текста, предполагающая изменения в интеллектуальном, эстетическом, нравственном «я», воздействие на духовное развитие, перенос в другие сферы жизнедеятельности и общения.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Рефлексия мыслей, чувств, переживаний.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Зачем? В чем значимость, убедительность текста?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Что вы думаете?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Что вы чувствуете?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Ваше отношение к …?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Что нужно сделать? Какие пути решения?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Насколько хорошо я понял?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03" marR="18703" marT="0" marB="0"/>
                </a:tc>
                <a:extLst>
                  <a:ext uri="{0D108BD9-81ED-4DB2-BD59-A6C34878D82A}">
                    <a16:rowId xmlns:a16="http://schemas.microsoft.com/office/drawing/2014/main" val="258483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6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Понимание текста (по К. и Ю. Гудман)по уровням (  пересказ,  установка связей)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808030"/>
              </p:ext>
            </p:extLst>
          </p:nvPr>
        </p:nvGraphicFramePr>
        <p:xfrm>
          <a:off x="1010195" y="1669758"/>
          <a:ext cx="10343608" cy="5303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3486">
                  <a:extLst>
                    <a:ext uri="{9D8B030D-6E8A-4147-A177-3AD203B41FA5}">
                      <a16:colId xmlns:a16="http://schemas.microsoft.com/office/drawing/2014/main" val="2259133920"/>
                    </a:ext>
                  </a:extLst>
                </a:gridCol>
                <a:gridCol w="1460344">
                  <a:extLst>
                    <a:ext uri="{9D8B030D-6E8A-4147-A177-3AD203B41FA5}">
                      <a16:colId xmlns:a16="http://schemas.microsoft.com/office/drawing/2014/main" val="252970900"/>
                    </a:ext>
                  </a:extLst>
                </a:gridCol>
                <a:gridCol w="1654889">
                  <a:extLst>
                    <a:ext uri="{9D8B030D-6E8A-4147-A177-3AD203B41FA5}">
                      <a16:colId xmlns:a16="http://schemas.microsoft.com/office/drawing/2014/main" val="7688097"/>
                    </a:ext>
                  </a:extLst>
                </a:gridCol>
                <a:gridCol w="1654889">
                  <a:extLst>
                    <a:ext uri="{9D8B030D-6E8A-4147-A177-3AD203B41FA5}">
                      <a16:colId xmlns:a16="http://schemas.microsoft.com/office/drawing/2014/main" val="1852466339"/>
                    </a:ext>
                  </a:extLst>
                </a:gridCol>
              </a:tblGrid>
              <a:tr h="345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800" dirty="0">
                          <a:effectLst/>
                        </a:rPr>
                        <a:t>А (уровни 1-2)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800" dirty="0">
                          <a:effectLst/>
                        </a:rPr>
                        <a:t>В (уровни 2-3)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800">
                          <a:effectLst/>
                        </a:rPr>
                        <a:t>С (уровни 4-5)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extLst>
                  <a:ext uri="{0D108BD9-81ED-4DB2-BD59-A6C34878D82A}">
                    <a16:rowId xmlns:a16="http://schemas.microsoft.com/office/drawing/2014/main" val="156141718"/>
                  </a:ext>
                </a:extLst>
              </a:tr>
              <a:tr h="17961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800" dirty="0">
                          <a:effectLst/>
                        </a:rPr>
                        <a:t>Пересказ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227678"/>
                  </a:ext>
                </a:extLst>
              </a:tr>
              <a:tr h="137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Пересказывает отдельные события/факты, допускает ошибки.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Ограниченный ответ на вопросы.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u="sng" dirty="0">
                          <a:effectLst/>
                        </a:rPr>
                        <a:t>Уровень 2.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Описывает события рассказа. Устанавливает связи внутри текста.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Воспроизводит достаточное количество событий/фактов, воспроизводит цепь событий. Адекватный ответ на вопрос.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50" u="sng" dirty="0">
                          <a:effectLst/>
                        </a:rPr>
                        <a:t>Уровень 3.</a:t>
                      </a:r>
                      <a:endParaRPr lang="ru-RU" sz="10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50" dirty="0">
                          <a:effectLst/>
                        </a:rPr>
                        <a:t>Рассказывает о героях, цепи событий, сюжете, времени и месте действия, припоминая достаточное количество деталей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100" dirty="0">
                          <a:effectLst/>
                        </a:rPr>
                        <a:t>Воспроизводит важные события/факты самостоятельно. Может реорганизовать текст, пересказать своими словами без потери смысл.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extLst>
                  <a:ext uri="{0D108BD9-81ED-4DB2-BD59-A6C34878D82A}">
                    <a16:rowId xmlns:a16="http://schemas.microsoft.com/office/drawing/2014/main" val="3430148335"/>
                  </a:ext>
                </a:extLst>
              </a:tr>
              <a:tr h="18288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800" dirty="0">
                          <a:effectLst/>
                        </a:rPr>
                        <a:t>Установка связей.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87946"/>
                  </a:ext>
                </a:extLst>
              </a:tr>
              <a:tr h="2336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Воспроизводит большое количество ненужных деталей, нарушая структуру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Неверное употребление средств связи.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600" dirty="0">
                          <a:effectLst/>
                        </a:rPr>
                        <a:t> Не может интерпретировать, не видит подтекста, не может предсказать и развить содержание, даже при ответе на вопросы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Употребляет средства связи наобум.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Сохраняет некоторые имеющиеся в тексте структуры.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u="sng" dirty="0">
                          <a:effectLst/>
                        </a:rPr>
                        <a:t>Уровень2.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Адекватно предсказывает то, что произойдет дальше.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u="sng" dirty="0">
                          <a:effectLst/>
                        </a:rPr>
                        <a:t>Уровень 3.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Начинает пользоваться подтекстом, высказывает суждения, основываясь на тексте и подтексте. Некоторое понимание того, как организован текст.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dirty="0">
                          <a:effectLst/>
                        </a:rPr>
                        <a:t>Понимает идею произведения. Устанавливает текстовые связи и отношения. Пользуясь текстом, высказывает суждения, умозаключение, прогноз и сравнения: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u="sng" dirty="0">
                          <a:effectLst/>
                        </a:rPr>
                        <a:t>Уровень 4.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dirty="0">
                          <a:effectLst/>
                        </a:rPr>
                        <a:t>Делает сравнения, устанавливает параллели.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u="sng" dirty="0">
                          <a:effectLst/>
                        </a:rPr>
                        <a:t>Уровень 5.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Опирается на информацию текста для формулирования своих суждений о тексте.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97" marR="42997" marT="0" marB="0"/>
                </a:tc>
                <a:extLst>
                  <a:ext uri="{0D108BD9-81ED-4DB2-BD59-A6C34878D82A}">
                    <a16:rowId xmlns:a16="http://schemas.microsoft.com/office/drawing/2014/main" val="413351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234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Понимание текста (по К. и Ю. Гудман)по уровням(отношение и суждение)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973397" y="1825626"/>
          <a:ext cx="2245206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402">
                  <a:extLst>
                    <a:ext uri="{9D8B030D-6E8A-4147-A177-3AD203B41FA5}">
                      <a16:colId xmlns:a16="http://schemas.microsoft.com/office/drawing/2014/main" val="1344860491"/>
                    </a:ext>
                  </a:extLst>
                </a:gridCol>
                <a:gridCol w="748402">
                  <a:extLst>
                    <a:ext uri="{9D8B030D-6E8A-4147-A177-3AD203B41FA5}">
                      <a16:colId xmlns:a16="http://schemas.microsoft.com/office/drawing/2014/main" val="1054252741"/>
                    </a:ext>
                  </a:extLst>
                </a:gridCol>
                <a:gridCol w="748402">
                  <a:extLst>
                    <a:ext uri="{9D8B030D-6E8A-4147-A177-3AD203B41FA5}">
                      <a16:colId xmlns:a16="http://schemas.microsoft.com/office/drawing/2014/main" val="3900133706"/>
                    </a:ext>
                  </a:extLst>
                </a:gridCol>
              </a:tblGrid>
              <a:tr h="77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А (уровни 1-2)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В (уровни 2-3)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С (уровни 4-5)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2456303469"/>
                  </a:ext>
                </a:extLst>
              </a:tr>
              <a:tr h="7770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Пересказ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49809"/>
                  </a:ext>
                </a:extLst>
              </a:tr>
              <a:tr h="932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Пересказывает отдельные события/факты, допускает ошибки.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Ограниченный ответ на вопросы.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2.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Описывает события рассказа. Устанавливает связи внутри текста.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Воспроизводит достаточное количество событий/фактов, воспроизводит цепь событий. Адекватный ответ на вопрос.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3.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Рассказывает о героях, цепи событий, сюжете, времени и месте действия, припоминая достаточное количество деталей.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Воспроизводит важные события/факты самостоятельно. Может реорганизовать текст, пересказать своими словами без потери смысл.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2722162417"/>
                  </a:ext>
                </a:extLst>
              </a:tr>
              <a:tr h="7770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Установка связей.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871566"/>
                  </a:ext>
                </a:extLst>
              </a:tr>
              <a:tr h="1398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Воспроизводит большое количество ненужных деталей, нарушая структуру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Неверное употребление средств связи.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 Не может интерпретировать, не видит подтекста, не может предсказать и развить содержание, даже при ответе на вопросы.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Употребляет средства связи наобум.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Сохраняет некоторые имеющиеся в тексте структуры.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Уровень2.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Адекватно предсказывает то, что произойдет дальше.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3.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Начинает пользоваться подтекстом, высказывает суждения, основываясь на тексте и подтексте. Некоторое понимание того, как организован текст.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Понимает идею произведения. Устанавливает текстовые связи и отношения. Пользуясь текстом, высказывает суждения, умозаключение, прогноз и сравнения: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4.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Делает сравнения, устанавливает параллели.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5.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Опирается на информацию текста для формулирования своих суждений о тексте.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3506096360"/>
                  </a:ext>
                </a:extLst>
              </a:tr>
              <a:tr h="7770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Отношение и суждение.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680354"/>
                  </a:ext>
                </a:extLst>
              </a:tr>
              <a:tr h="1709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Не выражает заинтересованности.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Не соотносит текст со своим опытом.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Начинает комментировать свои интересы, не соотнося с текстом.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Некоторый интерес к деятельности чтения и содержанию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 Может оценить текст. Но не обращается к нему для аргументации суждения.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Может высказать мнение, но для этого требуется помощь и подсказака.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2.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Выражает мнение, основываясь на содержании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>
                          <a:effectLst/>
                        </a:rPr>
                        <a:t>Уровень 3.</a:t>
                      </a:r>
                      <a:endParaRPr lang="ru-RU" sz="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>
                          <a:effectLst/>
                        </a:rPr>
                        <a:t>Начинает вникать и оценивать смысл, выходящий за пределы информации текста (затекст)</a:t>
                      </a:r>
                      <a:endParaRPr lang="ru-RU" sz="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Демонстрирует спонтанный интерес/выражает суждения о тексте.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Демонстрирует знакомство с автором текста. Устанавливает связи со своим опытом.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Высказывает критические замечания по поводу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 dirty="0">
                          <a:effectLst/>
                        </a:rPr>
                        <a:t>Уровень 4.</a:t>
                      </a:r>
                      <a:endParaRPr lang="ru-RU" sz="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Может определить и выразить свои предпочтения в области чтении.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u="sng" dirty="0">
                          <a:effectLst/>
                        </a:rPr>
                        <a:t>Уровень 5.</a:t>
                      </a:r>
                      <a:endParaRPr lang="ru-RU" sz="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400" dirty="0">
                          <a:effectLst/>
                        </a:rPr>
                        <a:t>Выражает мнение, основанное на материале текста. Может сформулировать, развить, обосновать мнение и свои предпочтения в чтении в целом.</a:t>
                      </a:r>
                      <a:endParaRPr lang="ru-RU" sz="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338" marR="25338" marT="0" marB="0"/>
                </a:tc>
                <a:extLst>
                  <a:ext uri="{0D108BD9-81ED-4DB2-BD59-A6C34878D82A}">
                    <a16:rowId xmlns:a16="http://schemas.microsoft.com/office/drawing/2014/main" val="339352556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76456"/>
              </p:ext>
            </p:extLst>
          </p:nvPr>
        </p:nvGraphicFramePr>
        <p:xfrm>
          <a:off x="1611085" y="1906742"/>
          <a:ext cx="9492342" cy="4899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8574">
                  <a:extLst>
                    <a:ext uri="{9D8B030D-6E8A-4147-A177-3AD203B41FA5}">
                      <a16:colId xmlns:a16="http://schemas.microsoft.com/office/drawing/2014/main" val="150341893"/>
                    </a:ext>
                  </a:extLst>
                </a:gridCol>
                <a:gridCol w="2401884">
                  <a:extLst>
                    <a:ext uri="{9D8B030D-6E8A-4147-A177-3AD203B41FA5}">
                      <a16:colId xmlns:a16="http://schemas.microsoft.com/office/drawing/2014/main" val="3956135437"/>
                    </a:ext>
                  </a:extLst>
                </a:gridCol>
                <a:gridCol w="2401884">
                  <a:extLst>
                    <a:ext uri="{9D8B030D-6E8A-4147-A177-3AD203B41FA5}">
                      <a16:colId xmlns:a16="http://schemas.microsoft.com/office/drawing/2014/main" val="1369170869"/>
                    </a:ext>
                  </a:extLst>
                </a:gridCol>
              </a:tblGrid>
              <a:tr h="25298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100" dirty="0">
                          <a:effectLst/>
                        </a:rPr>
                        <a:t>Отношение и суждение.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050176"/>
                  </a:ext>
                </a:extLst>
              </a:tr>
              <a:tr h="439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2800" dirty="0">
                          <a:effectLst/>
                        </a:rPr>
                        <a:t>Не выражает заинтересованности.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2800" dirty="0">
                          <a:effectLst/>
                        </a:rPr>
                        <a:t>Не соотносит текст со своим опытом.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2800" dirty="0">
                          <a:effectLst/>
                        </a:rPr>
                        <a:t>Начинает комментировать свои интересы, не соотнося с текстом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Некоторый интерес к деятельности чтения и содержанию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 Может оценить текст. Но не обращается к нему для аргументации суждения.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Может высказать мнение, но для этого требуется помощь и подсказка.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u="sng" dirty="0">
                          <a:effectLst/>
                        </a:rPr>
                        <a:t>Уровень 2.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Выражает мнение, основываясь на содержании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u="sng" dirty="0">
                          <a:effectLst/>
                        </a:rPr>
                        <a:t>Уровень 3.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Начинает вникать и оценивать смысл, выходящий за пределы информации текста (затекст)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Демонстрирует спонтанный интерес/выражает суждения о тексте.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Демонстрирует знакомство с автором текста. Устанавливает связи со своим опытом.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Высказывает критические замечания по поводу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u="sng" dirty="0">
                          <a:effectLst/>
                        </a:rPr>
                        <a:t>Уровень 4.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Может определить и выразить свои предпочтения в области чтении.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u="sng" dirty="0">
                          <a:effectLst/>
                        </a:rPr>
                        <a:t>Уровень 5.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1016000" algn="l"/>
                          <a:tab pos="2971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Выражает мнение, основанное на материале текста. Может сформулировать, развить, обосновать мнение и свои предпочтения в чтении в целом.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val="76376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06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Дескрипторы самооценки компетентности чтения (на ИЯ) базовый уровень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264407"/>
              </p:ext>
            </p:extLst>
          </p:nvPr>
        </p:nvGraphicFramePr>
        <p:xfrm>
          <a:off x="1114697" y="2213642"/>
          <a:ext cx="10406743" cy="41261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86253">
                  <a:extLst>
                    <a:ext uri="{9D8B030D-6E8A-4147-A177-3AD203B41FA5}">
                      <a16:colId xmlns:a16="http://schemas.microsoft.com/office/drawing/2014/main" val="2192979967"/>
                    </a:ext>
                  </a:extLst>
                </a:gridCol>
                <a:gridCol w="8920490">
                  <a:extLst>
                    <a:ext uri="{9D8B030D-6E8A-4147-A177-3AD203B41FA5}">
                      <a16:colId xmlns:a16="http://schemas.microsoft.com/office/drawing/2014/main" val="2026446024"/>
                    </a:ext>
                  </a:extLst>
                </a:gridCol>
              </a:tblGrid>
              <a:tr h="750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Базовый уровень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(первое полугодие)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Чтение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961598"/>
                  </a:ext>
                </a:extLst>
              </a:tr>
              <a:tr h="33759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Понимаю основную мысль простых информационных текстов и простых коротких описаний, особенно если они содержат иллюстрации-пояснения.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Понимаю короткие простые повествовательные тексты путем вычленения в них знакомых слов, простых основных предложений, перечитывая иногда отдельные фрагменты текста.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Понимаю короткое простое письменное задание-инструкцию.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Узнаю знакомые имена, слова и простые предложения в наиболее типичных повседневных ситуациях.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Понимаю простые короткие сообщения, например, на открытке или в письме.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Могу найти информацию в таком виде материалов, как карта города, простое меню и расписание.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Умею понимать содержание словарной статьи в англо-английском словаре для начинающих.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3456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11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406" y="312874"/>
            <a:ext cx="10515600" cy="1325563"/>
          </a:xfrm>
        </p:spPr>
        <p:txBody>
          <a:bodyPr/>
          <a:lstStyle/>
          <a:p>
            <a:r>
              <a:rPr lang="ru-RU" dirty="0"/>
              <a:t>Дескрипторы самооценки компетентности чтения на ИЯ (средний уровень)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12507"/>
              </p:ext>
            </p:extLst>
          </p:nvPr>
        </p:nvGraphicFramePr>
        <p:xfrm>
          <a:off x="1036320" y="1975643"/>
          <a:ext cx="9788434" cy="437290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788434">
                  <a:extLst>
                    <a:ext uri="{9D8B030D-6E8A-4147-A177-3AD203B41FA5}">
                      <a16:colId xmlns:a16="http://schemas.microsoft.com/office/drawing/2014/main" val="1813026592"/>
                    </a:ext>
                  </a:extLst>
                </a:gridCol>
              </a:tblGrid>
              <a:tr h="223810">
                <a:tc>
                  <a:txBody>
                    <a:bodyPr/>
                    <a:lstStyle/>
                    <a:p>
                      <a:pPr marL="635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Чтение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8155447"/>
                  </a:ext>
                </a:extLst>
              </a:tr>
              <a:tr h="414909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45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Могу свободно читать основные типы учебных текстов </a:t>
                      </a:r>
                      <a:r>
                        <a:rPr lang="ru-RU" sz="1600" spc="-5" dirty="0">
                          <a:effectLst/>
                        </a:rPr>
                        <a:t>(информационные, информационно-описательные, повествовательные и </a:t>
                      </a:r>
                      <a:r>
                        <a:rPr lang="ru-RU" sz="1600" dirty="0">
                          <a:effectLst/>
                        </a:rPr>
                        <a:t>содержащие точку зрения) с различной скоростью и различным образом </a:t>
                      </a:r>
                      <a:r>
                        <a:rPr lang="ru-RU" sz="1600" spc="5" dirty="0">
                          <a:effectLst/>
                        </a:rPr>
                        <a:t>в соответствии с коммуникативной задачей.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Умею достаточно легко читать короткие общественно-политические </a:t>
                      </a:r>
                      <a:r>
                        <a:rPr lang="ru-RU" sz="1600" spc="-5" dirty="0">
                          <a:effectLst/>
                        </a:rPr>
                        <a:t>тексты с различной скоростью и различным образом в соответствии с </a:t>
                      </a:r>
                      <a:r>
                        <a:rPr lang="ru-RU" sz="1600" spc="10" dirty="0">
                          <a:effectLst/>
                        </a:rPr>
                        <a:t>коммуникативной задачей.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Понимаю достаточно сложные информационные, информационно-</a:t>
                      </a:r>
                      <a:r>
                        <a:rPr lang="ru-RU" sz="1600" spc="-5" dirty="0">
                          <a:effectLst/>
                        </a:rPr>
                        <a:t>описательные, повествовательные и содержащие точку зрения тексты по </a:t>
                      </a:r>
                      <a:r>
                        <a:rPr lang="ru-RU" sz="1600" spc="5" dirty="0">
                          <a:effectLst/>
                        </a:rPr>
                        <a:t>тематике курса и короткие информационные тексты, </a:t>
                      </a:r>
                      <a:r>
                        <a:rPr lang="ru-RU" sz="1600" dirty="0">
                          <a:effectLst/>
                        </a:rPr>
                        <a:t>относящиеся к общественно-политической сфере общения. </a:t>
                      </a: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Могу вычленить главное (основные мысли, положения) и детали текста, </a:t>
                      </a:r>
                      <a:r>
                        <a:rPr lang="ru-RU" sz="1600" spc="5" dirty="0">
                          <a:effectLst/>
                        </a:rPr>
                        <a:t>относящегося как к социально-бытовой и учебной, так и к общественно-</a:t>
                      </a:r>
                      <a:r>
                        <a:rPr lang="ru-RU" sz="1600" spc="-5" dirty="0">
                          <a:effectLst/>
                        </a:rPr>
                        <a:t>политической сферам общения.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Умею критически осмысливать текст, т.е. находить в нем элементы </a:t>
                      </a:r>
                      <a:r>
                        <a:rPr lang="ru-RU" sz="1600" spc="-5" dirty="0">
                          <a:effectLst/>
                        </a:rPr>
                        <a:t>сравнения, основные аргументы «за» и «против», различать объективные факты и </a:t>
                      </a:r>
                      <a:r>
                        <a:rPr lang="ru-RU" sz="1600" spc="5" dirty="0">
                          <a:effectLst/>
                        </a:rPr>
                        <a:t>субъективные мнения, определять позицию автора. 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Могу определять принадлежность текста к типу, виду, жанру. 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5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Умею определять его функциональный стиль и организационную </a:t>
                      </a:r>
                      <a:r>
                        <a:rPr lang="ru-RU" sz="1600" dirty="0">
                          <a:effectLst/>
                        </a:rPr>
                        <a:t>структуру.</a:t>
                      </a:r>
                    </a:p>
                    <a:p>
                      <a:pPr marL="342900" marR="536575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-5" dirty="0">
                          <a:effectLst/>
                        </a:rPr>
                        <a:t>Имею базовый словарь для чтения информационных текстов </a:t>
                      </a:r>
                      <a:r>
                        <a:rPr lang="ru-RU" sz="1600" spc="5" dirty="0">
                          <a:effectLst/>
                        </a:rPr>
                        <a:t>общественно-политического содержания.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marR="536575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Понимаю четко написанные инструкции.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marR="536575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spc="5" dirty="0">
                          <a:effectLst/>
                        </a:rPr>
                        <a:t>Понимаю личную и деловую корреспонденцию.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marR="536575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Умею выделять основное содержание, основную идею и главную проблему прочитанной книги, причинно-следственную связь событий, характеризовать отношения героев; могу дать свою оценку прочитанному, используя выделенную в процессе чтения информацию в качестве поддерживающих аргументов.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427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906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Дескрипторы самооценки компетентности чтения на ИЯ (продвинутый  уровень)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064544"/>
          <a:ext cx="105156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409439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правильно, точно и выразительно прочитать отрывок художественного текста или политической статьи, передавая эмоциональный посыл автора.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Адекватно, полно и точно понимаю основное содержание достаточно длинного и сложного текста любого вида, типа, жанра, включая почти все детали, позицию автора, широкий контекст.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проводить и демонстрировать критическое осмысление текста.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проводить структурно-смысловой анализ текста и выделять информацию различной коммуникативной ценности (линии аргументации, сравнения, обобщения), в том числе выраженную </a:t>
                      </a:r>
                      <a:r>
                        <a:rPr lang="ru-RU" sz="1200" dirty="0" err="1">
                          <a:effectLst/>
                        </a:rPr>
                        <a:t>имплитацитно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составлять прогноз и сопоставлять его с содержанием прочитанного текста.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соотносить содержание текста с фоновой информацией, широким контекстом и его проблематикой.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считывать графическую информацию в схемах, таблицах, диаграммах и т.д.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компрессировать информацию для представления ее в свернутом виде (план, тезисы и т.д.), в том числе для заполнения таблиц, графиков, схем и т.д.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передавать содержание текстов с различной степенью компрессии/развернутости в зависимости от поставленной коммуникативной и/или учебной задачи.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Могу формулировать свою позицию на основе прочитанной информации.</a:t>
                      </a:r>
                    </a:p>
                    <a:p>
                      <a:pPr marL="342900" marR="45720" lvl="0" indent="-342900" algn="just">
                        <a:lnSpc>
                          <a:spcPts val="1345"/>
                        </a:lnSpc>
                        <a:spcBef>
                          <a:spcPts val="70"/>
                        </a:spcBef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502920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Понимаю личную и деловую корреспонденцию.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879325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982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297" y="-218349"/>
            <a:ext cx="10515600" cy="1325563"/>
          </a:xfrm>
        </p:spPr>
        <p:txBody>
          <a:bodyPr>
            <a:normAutofit/>
          </a:bodyPr>
          <a:lstStyle/>
          <a:p>
            <a:r>
              <a:rPr lang="ru-RU" sz="1600" dirty="0"/>
              <a:t>                   </a:t>
            </a:r>
            <a:r>
              <a:rPr lang="ru-RU" sz="3200" dirty="0"/>
              <a:t>РУБРИКИ </a:t>
            </a:r>
            <a:r>
              <a:rPr lang="ru-RU" sz="1600" dirty="0"/>
              <a:t>                            (Сметанникова Н.Н.,2005)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280091"/>
              </p:ext>
            </p:extLst>
          </p:nvPr>
        </p:nvGraphicFramePr>
        <p:xfrm>
          <a:off x="705394" y="801189"/>
          <a:ext cx="11153503" cy="6792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3463">
                  <a:extLst>
                    <a:ext uri="{9D8B030D-6E8A-4147-A177-3AD203B41FA5}">
                      <a16:colId xmlns:a16="http://schemas.microsoft.com/office/drawing/2014/main" val="492616105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3415058704"/>
                    </a:ext>
                  </a:extLst>
                </a:gridCol>
                <a:gridCol w="3230880">
                  <a:extLst>
                    <a:ext uri="{9D8B030D-6E8A-4147-A177-3AD203B41FA5}">
                      <a16:colId xmlns:a16="http://schemas.microsoft.com/office/drawing/2014/main" val="2752041848"/>
                    </a:ext>
                  </a:extLst>
                </a:gridCol>
                <a:gridCol w="2096588">
                  <a:extLst>
                    <a:ext uri="{9D8B030D-6E8A-4147-A177-3AD203B41FA5}">
                      <a16:colId xmlns:a16="http://schemas.microsoft.com/office/drawing/2014/main" val="1434577470"/>
                    </a:ext>
                  </a:extLst>
                </a:gridCol>
              </a:tblGrid>
              <a:tr h="23373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4533900" algn="l"/>
                        </a:tabLst>
                      </a:pPr>
                      <a:r>
                        <a:rPr lang="ru-RU" sz="1100" dirty="0">
                          <a:effectLst/>
                        </a:rPr>
                        <a:t>Высший уровень                                                                                                                                                                                                                                                                                 Низший уровень </a:t>
                      </a:r>
                      <a:endParaRPr lang="ru-RU" sz="1100" b="1" dirty="0">
                        <a:solidFill>
                          <a:srgbClr val="1F4D78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538705"/>
                  </a:ext>
                </a:extLst>
              </a:tr>
              <a:tr h="10202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Беглое и гибкое чтение про себя текстов своего уровня из разных источников с полным пониманием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Достаточно беглое и гибкое чтение текстов своего уровня из разных источников с хорошим пониманием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Самостоятельное беглое и гибкое чтение текстов своего уровня из разных источников с хорошим пониманием затруднено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Угадывание значений слов, непонимание смысла текста при трудностях техники чтения, в случае самостоятельного чтения текстов своего уровня.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335016685"/>
                  </a:ext>
                </a:extLst>
              </a:tr>
              <a:tr h="1709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Точный, полный и грамотный пересказ текста, включающий основную мысль и основные положения текста, важные детали, представленные в тексте и подтексте выдвижение обоснованных гипотез о содержании текста.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Достаточно точный, полный и грамотный пересказ текста, включающий основную мысль, почти все основные положения и детали, изложенные в тексте, некоторые детали подтекста, возможна контекстуальная догадка.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Пересказ, включающий некоторые положения текста и детали,  изложенные в тексте, но нет логической схемы изложения от общего, важного к частному, возможно отрывочное понимание подтекста, контекстуальная догадка, угадывание и фантазирование.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Воспроизведение отдельных положений текста без их организации, без разделения на основное и второстепенное, без понимания подтекста, контекстуальная догадка подменяется угадыванием и фантазиями.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326991500"/>
                  </a:ext>
                </a:extLst>
              </a:tr>
              <a:tr h="375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Ясное и уверенное разделение фактов и мнений, реальности и фантазий.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Разделение фактов и мнений, реальности и фантазий.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Испытывает трудности при разделении фактов и мнений.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Нет разделения между фактами и мнениями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2937950632"/>
                  </a:ext>
                </a:extLst>
              </a:tr>
              <a:tr h="12443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Беглое, выразительное, четкое, фонетически и коммуникативно грамотное чтение вслух.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Беглое, близкое к грамотному фонетически и коммуникативно чтению вслух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Медленное с коммуникативными и фонетическими ошибками, которые иногда исправляются самостоятельно с нескольких попыток.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Медленное чтение вслух с большим количеством ошибок, которые не исправляются самостоятельно.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3084085829"/>
                  </a:ext>
                </a:extLst>
              </a:tr>
              <a:tr h="1018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Самостоятельный поиск информации в различных источниках, поисковое чтение для извлечения информации.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 большинстве случаев осуществляется поиск информации с помощью чтения.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Может осуществить поиск с помощью других, требуется напоминать о том, что скорость и вид чтения меняются в зависимости от его цели.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Не умеет работать с разнообразными источниками информации, не знает какую информацию и как извлекать, не умеет читать по-разному в зависимости от разных целей чтения.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3043961370"/>
                  </a:ext>
                </a:extLst>
              </a:tr>
              <a:tr h="470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Увлеченный читатель, который предпочитает проводить свободное время за чтением.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Читает при необходимости, иногда для себя в свободное время.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Читает, когда «надо», для себя, в свободное время не читает.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Плохо читает про себя, избегает чтения.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331" marR="27331" marT="0" marB="0"/>
                </a:tc>
                <a:extLst>
                  <a:ext uri="{0D108BD9-81ED-4DB2-BD59-A6C34878D82A}">
                    <a16:rowId xmlns:a16="http://schemas.microsoft.com/office/drawing/2014/main" val="3771375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428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и предложения (РАЧ)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Создать модели уровней читательской компетентности исходя из понятия читательского возраста.</a:t>
            </a:r>
          </a:p>
          <a:p>
            <a:r>
              <a:rPr lang="ru-RU" dirty="0"/>
              <a:t>Создать несколько дифференцированных образовательных программ поддержки чтения для разных групп обучающихся.</a:t>
            </a:r>
          </a:p>
          <a:p>
            <a:r>
              <a:rPr lang="ru-RU" dirty="0"/>
              <a:t>Разработать программы внеурочной деятельности</a:t>
            </a:r>
            <a:r>
              <a:rPr lang="ru-RU"/>
              <a:t>, направленные </a:t>
            </a:r>
            <a:r>
              <a:rPr lang="ru-RU" dirty="0"/>
              <a:t>на формирование читательской компетентности для их дальнейшей реализации в том числе с </a:t>
            </a:r>
            <a:r>
              <a:rPr lang="ru-RU"/>
              <a:t>использованием сетевой формы.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267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СПАСИБО </a:t>
            </a:r>
            <a:r>
              <a:rPr lang="ru-RU" sz="6000" dirty="0"/>
              <a:t>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                  Русская ассоциация чтения (РАЧ)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ru-RU" dirty="0"/>
              <a:t>                  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www.rusreadorg.ru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                         </a:t>
            </a:r>
            <a:r>
              <a:rPr lang="en-US" dirty="0"/>
              <a:t>E-mail: </a:t>
            </a:r>
            <a:r>
              <a:rPr lang="en-US" dirty="0">
                <a:hlinkClick r:id="rId3"/>
              </a:rPr>
              <a:t>rusreadorg@gmail.ru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55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Концепция Национальной программы поддержки детского и юношеского чтения в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Раздел 5</a:t>
            </a:r>
          </a:p>
          <a:p>
            <a:r>
              <a:rPr lang="ru-RU" dirty="0"/>
              <a:t>Одной из первостепенных задач является (5.1.3.) «Разработка количественных и качественных показателей </a:t>
            </a:r>
            <a:r>
              <a:rPr lang="ru-RU" b="1" dirty="0"/>
              <a:t>владения </a:t>
            </a:r>
            <a:r>
              <a:rPr lang="ru-RU" dirty="0"/>
              <a:t>чтением  в каждой из возрастных групп и содержательное наполнение </a:t>
            </a:r>
            <a:r>
              <a:rPr lang="ru-RU" b="1" dirty="0"/>
              <a:t>уровней читательских компетенций</a:t>
            </a:r>
            <a:r>
              <a:rPr lang="ru-RU" dirty="0"/>
              <a:t>»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       Компетенция  -Компетентность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95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Исследовательские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Что мы называем компетенцией чтения? </a:t>
            </a:r>
          </a:p>
          <a:p>
            <a:r>
              <a:rPr lang="ru-RU" dirty="0"/>
              <a:t>Есть ли разница между компетенцией чтения и читательской компетентностью?</a:t>
            </a:r>
          </a:p>
          <a:p>
            <a:pPr lvl="0"/>
            <a:r>
              <a:rPr lang="ru-RU" dirty="0"/>
              <a:t>По каким показателям (количественным и качественным) мы оцениваем чтение  человека?</a:t>
            </a:r>
          </a:p>
          <a:p>
            <a:pPr lvl="0"/>
            <a:r>
              <a:rPr lang="ru-RU" dirty="0"/>
              <a:t>Как показатели связаны с возрастом человека?</a:t>
            </a:r>
          </a:p>
          <a:p>
            <a:pPr lvl="0"/>
            <a:r>
              <a:rPr lang="ru-RU" dirty="0"/>
              <a:t>Есть ли другие связи (с гендером, обучаемостью?, др.)</a:t>
            </a:r>
          </a:p>
          <a:p>
            <a:pPr lvl="0"/>
            <a:r>
              <a:rPr lang="ru-RU" dirty="0"/>
              <a:t>Каковы уровни компетенции чтения и  компетентности читателя ?</a:t>
            </a:r>
          </a:p>
          <a:p>
            <a:pPr lvl="0"/>
            <a:r>
              <a:rPr lang="ru-RU" dirty="0"/>
              <a:t>Каково содержание уровней?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84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Компетенция и компетентность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2800" b="1" dirty="0"/>
              <a:t>Компетенции -</a:t>
            </a:r>
            <a:r>
              <a:rPr lang="ru-RU" sz="12800" dirty="0"/>
              <a:t> действенные </a:t>
            </a:r>
            <a:r>
              <a:rPr lang="ru-RU" sz="12800" b="1" dirty="0"/>
              <a:t>умения</a:t>
            </a:r>
            <a:r>
              <a:rPr lang="ru-RU" sz="12800" dirty="0"/>
              <a:t> и </a:t>
            </a:r>
            <a:r>
              <a:rPr lang="ru-RU" sz="12800" b="1" dirty="0"/>
              <a:t>способности</a:t>
            </a:r>
            <a:r>
              <a:rPr lang="ru-RU" sz="12800" dirty="0"/>
              <a:t> индивида (Общеевропейские  компетенции).</a:t>
            </a:r>
          </a:p>
          <a:p>
            <a:endParaRPr lang="ru-RU" sz="12800" dirty="0"/>
          </a:p>
          <a:p>
            <a:r>
              <a:rPr lang="ru-RU" sz="12800" dirty="0"/>
              <a:t> </a:t>
            </a:r>
            <a:r>
              <a:rPr lang="ru-RU" sz="12800" b="1" dirty="0"/>
              <a:t>Компетентность</a:t>
            </a:r>
            <a:r>
              <a:rPr lang="ru-RU" sz="12800" dirty="0"/>
              <a:t> является личностным качеством  и включает мотивационный, этический, нравственный и другие аспекты. (И.А.Зимняя).  </a:t>
            </a:r>
          </a:p>
          <a:p>
            <a:endParaRPr lang="ru-RU" sz="12800" dirty="0"/>
          </a:p>
          <a:p>
            <a:r>
              <a:rPr lang="ru-RU" sz="12800" dirty="0"/>
              <a:t> Компетенция чтения / компетентность читателя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понятие «компетенция»(</a:t>
            </a:r>
            <a:r>
              <a:rPr lang="en-US" dirty="0"/>
              <a:t>competence</a:t>
            </a:r>
            <a:r>
              <a:rPr lang="ru-RU" dirty="0"/>
              <a:t>) не равно  понятию «компетентность».(</a:t>
            </a:r>
            <a:r>
              <a:rPr lang="en-US" dirty="0"/>
              <a:t>competency</a:t>
            </a:r>
            <a:r>
              <a:rPr lang="ru-RU" dirty="0"/>
              <a:t>) 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  <a:p>
            <a:r>
              <a:rPr lang="ru-RU" dirty="0"/>
              <a:t>)</a:t>
            </a:r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,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98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Компетентность и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4400" dirty="0"/>
              <a:t>Читательская компетентность  есть потенциальная читательская деятельность, а читательская деятельность – реализованная  читательская компетентность» (</a:t>
            </a:r>
            <a:r>
              <a:rPr lang="ru-RU" sz="4400" dirty="0" err="1"/>
              <a:t>Е.Л.Гончарова</a:t>
            </a:r>
            <a:r>
              <a:rPr lang="ru-RU" sz="4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3861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ФГОС начального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Метапредметные результаты освоения образовательной программы начального общего образования:</a:t>
            </a:r>
          </a:p>
          <a:p>
            <a:r>
              <a:rPr lang="ru-RU" dirty="0"/>
              <a:t>9. Овладение</a:t>
            </a:r>
            <a:r>
              <a:rPr lang="ru-RU" b="1" dirty="0"/>
              <a:t> </a:t>
            </a:r>
            <a:r>
              <a:rPr lang="ru-RU" dirty="0"/>
              <a:t>навыками</a:t>
            </a:r>
            <a:r>
              <a:rPr lang="ru-RU" b="1" dirty="0"/>
              <a:t> смыслового чтения текстов различных стилей и жанров в соответствии с целями и задачами;    (умениями)</a:t>
            </a:r>
          </a:p>
          <a:p>
            <a:r>
              <a:rPr lang="ru-RU" b="1" dirty="0"/>
              <a:t>осознанно строить речевое высказывание в соответствии с задачами коммуникации и составлять тексты в устной и письменной формах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99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Предметные результаты.  Филология. ( а) Русский язык. Родной язык. б) Литературное чтение. Литературное чтение на родном языке.  в) Иностранный язык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Понимание литературы как явления национальной и мировой культуры, </a:t>
            </a:r>
          </a:p>
          <a:p>
            <a:r>
              <a:rPr lang="ru-RU" dirty="0"/>
              <a:t>осознание значимости чтения для личного развития, </a:t>
            </a:r>
          </a:p>
          <a:p>
            <a:r>
              <a:rPr lang="ru-RU" dirty="0"/>
              <a:t> </a:t>
            </a:r>
            <a:r>
              <a:rPr lang="ru-RU" b="1" dirty="0"/>
              <a:t> </a:t>
            </a:r>
            <a:r>
              <a:rPr lang="ru-RU" dirty="0"/>
              <a:t>понимание роли чтения и использование разных видов чтения (ознакомительное, изучающее, выборочное, поисковое);</a:t>
            </a:r>
          </a:p>
          <a:p>
            <a:r>
              <a:rPr lang="ru-RU" dirty="0"/>
              <a:t> </a:t>
            </a:r>
            <a:r>
              <a:rPr lang="ru-RU" b="1" dirty="0"/>
              <a:t>достижение необходимого для продолжения образования уровня читательской компетентности, </a:t>
            </a:r>
            <a:r>
              <a:rPr lang="ru-RU" dirty="0"/>
              <a:t>общего речевого развития, т.е. овладение техникой чтения вслух и про себя, элементарными приемами </a:t>
            </a:r>
            <a:r>
              <a:rPr lang="ru-RU" b="1" dirty="0"/>
              <a:t>интерпретации,</a:t>
            </a:r>
            <a:r>
              <a:rPr lang="ru-RU" dirty="0"/>
              <a:t> анализа и преобразования художественных, научно- популярных и учебных текстов с использованием элементарных литературоведческих понятий</a:t>
            </a:r>
          </a:p>
        </p:txBody>
      </p:sp>
    </p:spTree>
    <p:extLst>
      <p:ext uri="{BB962C8B-B14F-4D97-AF65-F5344CB8AC3E}">
        <p14:creationId xmlns:p14="http://schemas.microsoft.com/office/powerpoint/2010/main" val="320777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ФГОС основного общего образования (средняя школа)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осознание значимости чтения </a:t>
            </a:r>
            <a:r>
              <a:rPr lang="ru-RU" dirty="0"/>
              <a:t> </a:t>
            </a:r>
          </a:p>
          <a:p>
            <a:r>
              <a:rPr lang="ru-RU" dirty="0"/>
              <a:t> изучения литературы  для своего дальнейшего развития</a:t>
            </a:r>
          </a:p>
          <a:p>
            <a:r>
              <a:rPr lang="ru-RU" dirty="0"/>
              <a:t> </a:t>
            </a:r>
            <a:r>
              <a:rPr lang="ru-RU" b="1" dirty="0"/>
              <a:t>формирование потребности в систематическом чтении</a:t>
            </a:r>
            <a:r>
              <a:rPr lang="ru-RU" dirty="0"/>
              <a:t> как средстве познания мира и себя в этом мире</a:t>
            </a:r>
          </a:p>
          <a:p>
            <a:r>
              <a:rPr lang="ru-RU" dirty="0"/>
              <a:t> </a:t>
            </a:r>
            <a:r>
              <a:rPr lang="ru-RU" b="1" dirty="0"/>
              <a:t>гармонизации</a:t>
            </a:r>
            <a:r>
              <a:rPr lang="ru-RU" dirty="0"/>
              <a:t> отношений человека и общества</a:t>
            </a:r>
            <a:r>
              <a:rPr lang="ru-RU" b="1" dirty="0"/>
              <a:t>, многоаспектного диалога;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466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Уровни понимания</a:t>
            </a:r>
            <a:br>
              <a:rPr lang="ru-RU" dirty="0"/>
            </a:br>
            <a:r>
              <a:rPr lang="ru-RU" dirty="0"/>
              <a:t>                (по </a:t>
            </a:r>
            <a:r>
              <a:rPr lang="ru-RU" dirty="0" err="1"/>
              <a:t>З.И.Клычниковой</a:t>
            </a:r>
            <a:r>
              <a:rPr lang="ru-RU" dirty="0"/>
              <a:t>)1965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766299"/>
              </p:ext>
            </p:extLst>
          </p:nvPr>
        </p:nvGraphicFramePr>
        <p:xfrm>
          <a:off x="1550126" y="1690687"/>
          <a:ext cx="7916091" cy="488428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87953">
                  <a:extLst>
                    <a:ext uri="{9D8B030D-6E8A-4147-A177-3AD203B41FA5}">
                      <a16:colId xmlns:a16="http://schemas.microsoft.com/office/drawing/2014/main" val="10375540"/>
                    </a:ext>
                  </a:extLst>
                </a:gridCol>
                <a:gridCol w="1138697">
                  <a:extLst>
                    <a:ext uri="{9D8B030D-6E8A-4147-A177-3AD203B41FA5}">
                      <a16:colId xmlns:a16="http://schemas.microsoft.com/office/drawing/2014/main" val="2354134260"/>
                    </a:ext>
                  </a:extLst>
                </a:gridCol>
                <a:gridCol w="1648367">
                  <a:extLst>
                    <a:ext uri="{9D8B030D-6E8A-4147-A177-3AD203B41FA5}">
                      <a16:colId xmlns:a16="http://schemas.microsoft.com/office/drawing/2014/main" val="316278367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2278765830"/>
                    </a:ext>
                  </a:extLst>
                </a:gridCol>
                <a:gridCol w="2238103">
                  <a:extLst>
                    <a:ext uri="{9D8B030D-6E8A-4147-A177-3AD203B41FA5}">
                      <a16:colId xmlns:a16="http://schemas.microsoft.com/office/drawing/2014/main" val="3629660072"/>
                    </a:ext>
                  </a:extLst>
                </a:gridCol>
              </a:tblGrid>
              <a:tr h="353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Уровень понимания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Тип понимания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Вид понимания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План понимания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Ступени понимания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255561186"/>
                  </a:ext>
                </a:extLst>
              </a:tr>
              <a:tr h="69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Фрагментарный.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отдельных слов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Объективно-познават. (возможно в сочетан. с эмоц. и побудит.)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деталей или полное непонимание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427678445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II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Фрагментарный.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отдельных сочетаний слов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Объективно-познават. и ситуативно-познават. (иногда эмоц. и побудит.)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Частичное или значительное непонимание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3225344975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III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Фрагментарный.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отдельных предложений.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Объективно-познават. и ситуативно-познават. (иногда эмоц. и побудит.)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Частичное непонимание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073327140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IV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Синтетический.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текста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Объективно-познават. и ситуативно-познават.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Неполное, неточное, иногда достаточно полное и точное понимание.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631836839"/>
                  </a:ext>
                </a:extLst>
              </a:tr>
              <a:tr h="522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V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Синтетический.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текста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Объективно-познават. и ситуат. - позн.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Достаточно полное, точное понимание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1728681036"/>
                  </a:ext>
                </a:extLst>
              </a:tr>
              <a:tr h="34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VI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Синтетический.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текста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Первые три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Достаточно полное, точное понимание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2235035749"/>
                  </a:ext>
                </a:extLst>
              </a:tr>
              <a:tr h="34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</a:rPr>
                        <a:t>VII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Синтетический.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Понимание текста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Все четыре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Полное, точное понимание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/>
                </a:tc>
                <a:extLst>
                  <a:ext uri="{0D108BD9-81ED-4DB2-BD59-A6C34878D82A}">
                    <a16:rowId xmlns:a16="http://schemas.microsoft.com/office/drawing/2014/main" val="99588165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Таблица 1</a:t>
            </a:r>
            <a:endParaRPr kumimoji="0" lang="ru-RU" altLang="zh-CN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kumimoji="0" lang="ru-RU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73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2660</Words>
  <Application>Microsoft Office PowerPoint</Application>
  <PresentationFormat>Широкоэкранный</PresentationFormat>
  <Paragraphs>364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SimSun</vt:lpstr>
      <vt:lpstr>Arial</vt:lpstr>
      <vt:lpstr>Calibri</vt:lpstr>
      <vt:lpstr>Calibri Light</vt:lpstr>
      <vt:lpstr>等线</vt:lpstr>
      <vt:lpstr>等线 Light</vt:lpstr>
      <vt:lpstr>Symbol</vt:lpstr>
      <vt:lpstr>Times New Roman</vt:lpstr>
      <vt:lpstr>Wingdings</vt:lpstr>
      <vt:lpstr>Тема Office</vt:lpstr>
      <vt:lpstr>УРОВНИ ЧИТАТЕЛЬСКОЙ КОМПЕТЕНТНОСТИ</vt:lpstr>
      <vt:lpstr>Концепция Национальной программы поддержки детского и юношеского чтения в Российской Федерации</vt:lpstr>
      <vt:lpstr>   Исследовательские задачи</vt:lpstr>
      <vt:lpstr>Компетенция и компетентность</vt:lpstr>
      <vt:lpstr>Компетентность и деятельность</vt:lpstr>
      <vt:lpstr>ФГОС начального образования</vt:lpstr>
      <vt:lpstr>Предметные результаты.  Филология. ( а) Русский язык. Родной язык. б) Литературное чтение. Литературное чтение на родном языке.  в) Иностранный язык</vt:lpstr>
      <vt:lpstr>ФГОС основного общего образования (средняя школа)</vt:lpstr>
      <vt:lpstr>                Уровни понимания                 (по З.И.Клычниковой)1965</vt:lpstr>
      <vt:lpstr>Уровни чтения и понимания текста. (Mary Shea. Taking Running Records,2000)  </vt:lpstr>
      <vt:lpstr>Презентация PowerPoint</vt:lpstr>
      <vt:lpstr>Понимание текста (по К. и Ю. Гудман)по уровням (  пересказ,  установка связей)</vt:lpstr>
      <vt:lpstr>Понимание текста (по К. и Ю. Гудман)по уровням(отношение и суждение)</vt:lpstr>
      <vt:lpstr>Дескрипторы самооценки компетентности чтения (на ИЯ) базовый уровень</vt:lpstr>
      <vt:lpstr>Дескрипторы самооценки компетентности чтения на ИЯ (средний уровень)</vt:lpstr>
      <vt:lpstr>Дескрипторы самооценки компетентности чтения на ИЯ (продвинутый  уровень)</vt:lpstr>
      <vt:lpstr>                   РУБРИКИ                             (Сметанникова Н.Н.,2005)</vt:lpstr>
      <vt:lpstr>Выводы и предложения (РАЧ)</vt:lpstr>
      <vt:lpstr>               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УРОВНИ ЧИТАТЕЛЬСКОЙ КОМПЕТЕНТНОСТИ</dc:title>
  <dc:creator>Nataly Smetannilova</dc:creator>
  <cp:lastModifiedBy>Nataly Smetannilova</cp:lastModifiedBy>
  <cp:revision>13</cp:revision>
  <dcterms:created xsi:type="dcterms:W3CDTF">2016-11-20T14:04:49Z</dcterms:created>
  <dcterms:modified xsi:type="dcterms:W3CDTF">2016-11-21T14:37:01Z</dcterms:modified>
</cp:coreProperties>
</file>