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45" r:id="rId4"/>
  </p:sldMasterIdLst>
  <p:notesMasterIdLst>
    <p:notesMasterId r:id="rId20"/>
  </p:notesMasterIdLst>
  <p:handoutMasterIdLst>
    <p:handoutMasterId r:id="rId21"/>
  </p:handoutMasterIdLst>
  <p:sldIdLst>
    <p:sldId id="257" r:id="rId5"/>
    <p:sldId id="302" r:id="rId6"/>
    <p:sldId id="312" r:id="rId7"/>
    <p:sldId id="313" r:id="rId8"/>
    <p:sldId id="342" r:id="rId9"/>
    <p:sldId id="343" r:id="rId10"/>
    <p:sldId id="344" r:id="rId11"/>
    <p:sldId id="314" r:id="rId12"/>
    <p:sldId id="321" r:id="rId13"/>
    <p:sldId id="345" r:id="rId14"/>
    <p:sldId id="322" r:id="rId15"/>
    <p:sldId id="323" r:id="rId16"/>
    <p:sldId id="331" r:id="rId17"/>
    <p:sldId id="329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67400602702439E-2"/>
          <c:y val="0"/>
          <c:w val="0.51601086322543011"/>
          <c:h val="0.938267281460321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smtClean="0"/>
                      <a:t>41,</a:t>
                    </a:r>
                    <a:r>
                      <a:rPr lang="ru-RU" sz="2000" b="1" smtClean="0"/>
                      <a:t>7</a:t>
                    </a:r>
                    <a:r>
                      <a:rPr lang="en-US" sz="2000" b="1" smtClean="0"/>
                      <a:t>0</a:t>
                    </a:r>
                    <a:r>
                      <a:rPr lang="en-US" sz="2000" b="1"/>
                      <a:t>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smtClean="0"/>
                      <a:t>58,</a:t>
                    </a:r>
                    <a:r>
                      <a:rPr lang="ru-RU" sz="2000" b="1" smtClean="0"/>
                      <a:t>3</a:t>
                    </a:r>
                    <a:r>
                      <a:rPr lang="en-US" sz="2000" b="1" smtClean="0"/>
                      <a:t>0</a:t>
                    </a:r>
                    <a:r>
                      <a:rPr lang="en-US" sz="2000" b="1"/>
                      <a:t>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Детские специализированные</c:v>
                </c:pt>
                <c:pt idx="1">
                  <c:v>Публичные библиотеки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0.41499999999999998</c:v>
                </c:pt>
                <c:pt idx="1">
                  <c:v>0.58499999999999996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72611111111111"/>
          <c:y val="0.33141500000000002"/>
          <c:w val="0.35727388888888889"/>
          <c:h val="0.337170000000000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Количество</a:t>
            </a:r>
            <a:r>
              <a:rPr lang="ru-RU" sz="2400" baseline="0"/>
              <a:t> пользователей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PowerPoint]Лист1'!$A$106</c:f>
              <c:strCache>
                <c:ptCount val="1"/>
                <c:pt idx="0">
                  <c:v>Детское население РО (0-14 лет)</c:v>
                </c:pt>
              </c:strCache>
            </c:strRef>
          </c:tx>
          <c:invertIfNegative val="0"/>
          <c:cat>
            <c:numRef>
              <c:f>'[Диаграмма в Microsoft PowerPoint]Лист1'!$B$105:$F$105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'[Диаграмма в Microsoft PowerPoint]Лист1'!$B$106:$F$106</c:f>
              <c:numCache>
                <c:formatCode>General</c:formatCode>
                <c:ptCount val="5"/>
                <c:pt idx="0">
                  <c:v>603.9</c:v>
                </c:pt>
                <c:pt idx="1">
                  <c:v>609.5</c:v>
                </c:pt>
                <c:pt idx="2">
                  <c:v>621.70000000000005</c:v>
                </c:pt>
                <c:pt idx="3">
                  <c:v>633.1</c:v>
                </c:pt>
                <c:pt idx="4">
                  <c:v>648.20000000000005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PowerPoint]Лист1'!$A$107</c:f>
              <c:strCache>
                <c:ptCount val="1"/>
                <c:pt idx="0">
                  <c:v>Количество пользователей(0-14 лет) в муниципальных библиотеках РО ( тыс.)</c:v>
                </c:pt>
              </c:strCache>
            </c:strRef>
          </c:tx>
          <c:invertIfNegative val="0"/>
          <c:cat>
            <c:numRef>
              <c:f>'[Диаграмма в Microsoft PowerPoint]Лист1'!$B$105:$F$105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'[Диаграмма в Microsoft PowerPoint]Лист1'!$B$107:$F$107</c:f>
              <c:numCache>
                <c:formatCode>General</c:formatCode>
                <c:ptCount val="5"/>
                <c:pt idx="0">
                  <c:v>472.5</c:v>
                </c:pt>
                <c:pt idx="1">
                  <c:v>464.5</c:v>
                </c:pt>
                <c:pt idx="2">
                  <c:v>460.1</c:v>
                </c:pt>
                <c:pt idx="3">
                  <c:v>464.1</c:v>
                </c:pt>
                <c:pt idx="4">
                  <c:v>430.8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PowerPoint]Лист1'!$A$108</c:f>
              <c:strCache>
                <c:ptCount val="1"/>
                <c:pt idx="0">
                  <c:v>В детских библиотеках</c:v>
                </c:pt>
              </c:strCache>
            </c:strRef>
          </c:tx>
          <c:invertIfNegative val="0"/>
          <c:cat>
            <c:numRef>
              <c:f>'[Диаграмма в Microsoft PowerPoint]Лист1'!$B$105:$F$105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'[Диаграмма в Microsoft PowerPoint]Лист1'!$B$108:$F$108</c:f>
              <c:numCache>
                <c:formatCode>General</c:formatCode>
                <c:ptCount val="5"/>
                <c:pt idx="0">
                  <c:v>205.4</c:v>
                </c:pt>
                <c:pt idx="1">
                  <c:v>202.5</c:v>
                </c:pt>
                <c:pt idx="2">
                  <c:v>199.2</c:v>
                </c:pt>
                <c:pt idx="3">
                  <c:v>191.8</c:v>
                </c:pt>
                <c:pt idx="4">
                  <c:v>179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773184"/>
        <c:axId val="27779072"/>
      </c:barChart>
      <c:catAx>
        <c:axId val="277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79072"/>
        <c:crosses val="autoZero"/>
        <c:auto val="1"/>
        <c:lblAlgn val="ctr"/>
        <c:lblOffset val="100"/>
        <c:noMultiLvlLbl val="0"/>
      </c:catAx>
      <c:valAx>
        <c:axId val="2777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73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Процент</a:t>
            </a:r>
            <a:r>
              <a:rPr lang="ru-RU" sz="2400" baseline="0"/>
              <a:t> охвата детского населения</a:t>
            </a:r>
            <a:endParaRPr lang="ru-RU" sz="24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PowerPoint]Лист1'!$A$115</c:f>
              <c:strCache>
                <c:ptCount val="1"/>
                <c:pt idx="0">
                  <c:v>Количество пользователей(0-14 лет) в муниципальных библиотеках РО ( тыс.)</c:v>
                </c:pt>
              </c:strCache>
            </c:strRef>
          </c:tx>
          <c:cat>
            <c:numRef>
              <c:f>'[Диаграмма в Microsoft PowerPoint]Лист1'!$C$113:$G$113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'[Диаграмма в Microsoft PowerPoint]Лист1'!$C$115:$G$115</c:f>
              <c:numCache>
                <c:formatCode>0%</c:formatCode>
                <c:ptCount val="5"/>
                <c:pt idx="0">
                  <c:v>0.78</c:v>
                </c:pt>
                <c:pt idx="1">
                  <c:v>0.76</c:v>
                </c:pt>
                <c:pt idx="2">
                  <c:v>0.74</c:v>
                </c:pt>
                <c:pt idx="3">
                  <c:v>0.73</c:v>
                </c:pt>
                <c:pt idx="4">
                  <c:v>0.66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301184"/>
        <c:axId val="28302720"/>
      </c:lineChart>
      <c:catAx>
        <c:axId val="2830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302720"/>
        <c:crosses val="autoZero"/>
        <c:auto val="1"/>
        <c:lblAlgn val="ctr"/>
        <c:lblOffset val="100"/>
        <c:noMultiLvlLbl val="0"/>
      </c:catAx>
      <c:valAx>
        <c:axId val="28302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301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62DB-53C7-4CAE-AB5D-E04B25BBFCEB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8B689-1547-46B8-A884-596601E91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2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63B64-40B4-42E9-86B0-B3F2B647594E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1FED0-1014-4742-9643-3E69DF634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4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D7C0-BE99-421F-8081-D8433F43949C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7DBF-4EDA-4E12-A5D3-D2946644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3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7ED0-766C-4A71-A365-6C3790929FF1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FDB8-EAAC-4FA1-BD26-B7E520D02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4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06E9-B56B-4CA1-89F8-D4744F6530F6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C095-C115-479A-AC6C-F4ACEDD99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6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3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5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1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9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13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0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B129-81BD-493F-9C17-18B9CB3C3047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1111-3507-40A2-9C12-E366F537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5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68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28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0899-391C-419D-9232-CB35302C54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1607-2D3D-4515-9E72-48B3689C9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82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81C1-4475-46DD-8CB0-2C6A171754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CA7B-7341-4EC5-A165-23B4367685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4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0BF3-58A4-4EE1-97DC-78BFB9DC8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F293-C23A-457A-B1D3-46518AC56A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48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F881-71FA-410C-A7B3-54DDBAC719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E214-5C9E-49E9-95FF-6C1C56B89D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5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CA80-77FE-484C-91C5-3646AD931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6941-4061-4931-AD06-8DAF397D24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5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2328-B428-4732-A85E-92B9745048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4077-5965-4CCE-A83A-FB8DFE2A3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67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698B-8ACA-40C7-8D8C-F00DB4CE43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CD9B-9067-4182-9C95-75064C24BE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4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71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3B50-0685-469C-B6E0-4537D6465351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C045-E5C2-4258-8049-1FA574368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8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C8B9-9BF2-4347-898E-9186514E6E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818B-A43C-412C-8A7B-B3AF02E294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42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FCD5-197E-497C-AC52-5118E04E42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01E0-40F9-43FE-B301-33482A966D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4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1DC1-03A3-4798-ABF7-500AB122AF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A798A-B632-45A3-A979-EF3143470D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5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C875-210B-425E-AADF-1E4DAB7DAD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1E14-BBAC-4941-8061-B05B5F1B3D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5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97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57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35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99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14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5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6" y="2679192"/>
            <a:ext cx="3822191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4" y="2679192"/>
            <a:ext cx="3822191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1F44-C510-4953-8F28-B4B3CA6364A0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713A-CCFC-427C-8E32-83C40AF59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49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9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96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21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9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8" y="2678114"/>
            <a:ext cx="3822191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9" y="3429006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2678113"/>
            <a:ext cx="3822191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3429006"/>
            <a:ext cx="3822191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27A1-26E2-4B3F-B429-A42D570E5AE2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0FDE-A8C8-47C4-917A-F30BAC5A6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D28A-5226-4677-8674-AEA32E0E4797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13B1-97CE-47C4-9CA4-B7D254F07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3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66C99-C35F-4BD4-B972-61C18124914B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6499-BA85-4877-9419-B23F25300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3581406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1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5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D3DE-05E9-4E35-882E-67471BE81368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D5EC-0E0F-44C9-92F8-3BF15A6B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6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9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86F4-4946-41C4-9F8D-E4F255863014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1D58-DB01-4D07-BC9F-BA16AD6B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4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46464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B2702-90DF-4C76-AC35-E8582631D3F6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46464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46464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1D8BEE-2D5B-4D53-8A6C-D269EFDA6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2021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CC865-F9C7-4977-8D37-B9937CC9C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70A2C8-8E87-4B5E-A2CB-4BC56159E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1A27-EC0C-4F98-9BA2-DBF79D28C2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BEA6C-21B5-4164-88AD-A7D20597A0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7801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 с книгой: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стратегия воспитания читателя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8136903" cy="1473200"/>
          </a:xfrm>
        </p:spPr>
        <p:txBody>
          <a:bodyPr>
            <a:normAutofit/>
          </a:bodyPr>
          <a:lstStyle/>
          <a:p>
            <a:pPr algn="r"/>
            <a:r>
              <a:rPr lang="ru-RU" b="1" i="1" dirty="0" err="1" smtClean="0"/>
              <a:t>Томаева</a:t>
            </a:r>
            <a:r>
              <a:rPr lang="ru-RU" b="1" i="1" dirty="0" smtClean="0"/>
              <a:t> Ирина Николаевна,</a:t>
            </a:r>
          </a:p>
          <a:p>
            <a:pPr algn="r"/>
            <a:r>
              <a:rPr lang="ru-RU" b="1" i="1" dirty="0" smtClean="0"/>
              <a:t>директор ГБУК  РО «Ростовская областная </a:t>
            </a:r>
          </a:p>
          <a:p>
            <a:pPr algn="r"/>
            <a:r>
              <a:rPr lang="ru-RU" b="1" i="1" dirty="0" smtClean="0"/>
              <a:t>детская библиотека имени В.М. </a:t>
            </a:r>
            <a:r>
              <a:rPr lang="ru-RU" b="1" i="1" dirty="0" err="1" smtClean="0"/>
              <a:t>Величкиной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412015" cy="200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3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Парк литературы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Бал младенца 2016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2315319" cy="24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57451"/>
            <a:ext cx="2044427" cy="341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94136"/>
            <a:ext cx="2451348" cy="261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33764"/>
            <a:ext cx="2388294" cy="24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05852"/>
            <a:ext cx="2459334" cy="28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Чит. зал\DSC_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2" y="251993"/>
            <a:ext cx="2667969" cy="24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11953">
            <a:off x="651025" y="-8649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Лето с книгой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Z:\Чит. зал\DSC_0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086027" cy="37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Чит. зал\DSC_0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58" y="3685071"/>
            <a:ext cx="3690810" cy="28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Чит. зал\DSC_0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85071"/>
            <a:ext cx="3816424" cy="29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Пятая четверть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Пятая четверт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903417" cy="43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50" y="1628800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089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50577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64163" y="1341438"/>
            <a:ext cx="360045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День города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4076700"/>
            <a:ext cx="3384550" cy="2520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Проект «Библиотека и музей вместе ждут своих друзей» (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БиМ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</a:t>
            </a:r>
            <a:r>
              <a:rPr lang="ru-RU" sz="3200" b="1" dirty="0" smtClean="0">
                <a:solidFill>
                  <a:srgbClr val="0070C0"/>
                </a:solidFill>
              </a:rPr>
              <a:t>(литературное расследование) по </a:t>
            </a:r>
            <a:r>
              <a:rPr lang="ru-RU" sz="3200" b="1" dirty="0" smtClean="0">
                <a:solidFill>
                  <a:srgbClr val="0070C0"/>
                </a:solidFill>
              </a:rPr>
              <a:t>книге Виталия </a:t>
            </a:r>
            <a:r>
              <a:rPr lang="ru-RU" sz="3200" b="1" dirty="0" err="1" smtClean="0">
                <a:solidFill>
                  <a:srgbClr val="0070C0"/>
                </a:solidFill>
              </a:rPr>
              <a:t>Сёмина</a:t>
            </a:r>
            <a:r>
              <a:rPr lang="ru-RU" sz="3200" b="1" dirty="0" smtClean="0">
                <a:solidFill>
                  <a:srgbClr val="0070C0"/>
                </a:solidFill>
              </a:rPr>
              <a:t> «Ласточка-звёздочка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Администратор\Desktop\Кве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521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Квест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17" y="1628799"/>
            <a:ext cx="4546373" cy="47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media.ozone.ru/multimedia/books_covers/1008322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684">
            <a:off x="529774" y="3523779"/>
            <a:ext cx="2198309" cy="31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rgbClr val="7D3C4A">
                        <a:shade val="50000"/>
                        <a:satMod val="190000"/>
                      </a:srgbClr>
                    </a:gs>
                    <a:gs pos="0">
                      <a:srgbClr val="7D3C4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E4F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743" y="1556792"/>
            <a:ext cx="8682663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СПАСИБО ЗА ВНИМАНИЕ!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31" y="2967038"/>
            <a:ext cx="36210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532993474"/>
              </p:ext>
            </p:extLst>
          </p:nvPr>
        </p:nvGraphicFramePr>
        <p:xfrm>
          <a:off x="827584" y="2128520"/>
          <a:ext cx="7704856" cy="425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1560" y="320040"/>
            <a:ext cx="7764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Обслуживание пользователей-детей  осуществляют</a:t>
            </a:r>
          </a:p>
          <a:p>
            <a:pPr algn="ctr"/>
            <a:r>
              <a:rPr lang="ru-RU" sz="2400" b="1" dirty="0" smtClean="0"/>
              <a:t>957 библиотеки  из них 83 (8,6%) –специализированные, 35 –детских отделов, кафедр детской литературы, 753 -  библиотеки сельских поселений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9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37949"/>
              </p:ext>
            </p:extLst>
          </p:nvPr>
        </p:nvGraphicFramePr>
        <p:xfrm>
          <a:off x="323528" y="404664"/>
          <a:ext cx="842493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7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19990"/>
              </p:ext>
            </p:extLst>
          </p:nvPr>
        </p:nvGraphicFramePr>
        <p:xfrm>
          <a:off x="395536" y="548680"/>
          <a:ext cx="828092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1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проекта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обеспечение доступа к новым, современным изданиям для детей из фондов Ростовской областной детской библиотеки им. В.М. Величкиной на базе библиотек Ростовской области, обслуживающих детей, путём организации передвижных выставок.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«Мобильная библиотека»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855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916832"/>
            <a:ext cx="7408862" cy="4209331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 проекта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Проведение анализа объёмов и качества комплектования детских библиотек региона.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библиотечек для передвижных выставок и выстраивание логистики.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Разработка пакета локальных актов для формирования организационно-правовой базы «Мобильной библиотеки».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Обеспечение мониторинга эффективности проекта.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Проект «Мобильная библиотека»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42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772816"/>
            <a:ext cx="7408862" cy="4353347"/>
          </a:xfrm>
        </p:spPr>
        <p:txBody>
          <a:bodyPr>
            <a:normAutofit fontScale="85000" lnSpcReduction="20000"/>
          </a:bodyPr>
          <a:lstStyle/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Ожидаемые результаты.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Для библиотек-участниц проекта: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Увеличение показателей: количество пользователей, количество посещений, количество выданных документов.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Повышение качества библиотечного обслуживания детского населения региона за счёт актуализации библиотечных фондов.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Развитие и расширение корпоративных связей, интеграция информационных ресурсов.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Проект «Мобильная библиотека»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26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210425" cy="777875"/>
          </a:xfrm>
        </p:spPr>
        <p:txBody>
          <a:bodyPr/>
          <a:lstStyle/>
          <a:p>
            <a:pPr eaLnBrk="1" hangingPunct="1"/>
            <a:r>
              <a:rPr lang="ru-RU" sz="3200" smtClean="0"/>
              <a:t>Наши библиотечные мероприятия</a:t>
            </a:r>
          </a:p>
        </p:txBody>
      </p:sp>
      <p:pic>
        <p:nvPicPr>
          <p:cNvPr id="267267" name="Picture 4" descr="Книгоход - 2014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43" y="3317010"/>
            <a:ext cx="21447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8" descr="http://www.rodb-v.ru/upload/medialibrary/den_goroda/den_gorod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2047"/>
            <a:ext cx="2844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0" name="Picture 10" descr="Слайд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173163"/>
            <a:ext cx="295751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1" name="Picture 12" descr="Слайд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3163"/>
            <a:ext cx="381642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2" name="Picture 14" descr="Слайд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2497"/>
            <a:ext cx="34607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3" name="Picture 16" descr="http://www.rodb-v.ru/upload/prazdnik_2014_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59934"/>
            <a:ext cx="20320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Неделя детской книги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облож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2825"/>
            <a:ext cx="3509524" cy="24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81" y="1233277"/>
            <a:ext cx="3710905" cy="26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9767"/>
            <a:ext cx="3472855" cy="245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Администратор\Desktop\Облож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85" y="4049767"/>
            <a:ext cx="3436640" cy="24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241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Волна</vt:lpstr>
      <vt:lpstr>Тема Office</vt:lpstr>
      <vt:lpstr>1_Тема Office</vt:lpstr>
      <vt:lpstr>5_Тема Office</vt:lpstr>
      <vt:lpstr>Детство с книгой: стратегия воспитания читателя</vt:lpstr>
      <vt:lpstr>Презентация PowerPoint</vt:lpstr>
      <vt:lpstr>Презентация PowerPoint</vt:lpstr>
      <vt:lpstr>Презентация PowerPoint</vt:lpstr>
      <vt:lpstr>Проект «Мобильная библиотека»</vt:lpstr>
      <vt:lpstr>Проект «Мобильная библиотека»</vt:lpstr>
      <vt:lpstr>Проект «Мобильная библиотека»</vt:lpstr>
      <vt:lpstr>Наши библиотечные мероприятия</vt:lpstr>
      <vt:lpstr>Неделя детской книги</vt:lpstr>
      <vt:lpstr>Парк литературы Бал младенца 2016</vt:lpstr>
      <vt:lpstr>Лето с книгой</vt:lpstr>
      <vt:lpstr>Пятая четверть</vt:lpstr>
      <vt:lpstr>Презентация PowerPoint</vt:lpstr>
      <vt:lpstr>Проект (литературное расследование) по книге Виталия Сёмина «Ласточка-звёздочка»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информационном пространстве. Требования законодательства в деятельности детсктих библиотек</dc:title>
  <dc:creator>Светлана Безрукова</dc:creator>
  <cp:lastModifiedBy>Директор</cp:lastModifiedBy>
  <cp:revision>65</cp:revision>
  <cp:lastPrinted>2016-03-21T11:56:53Z</cp:lastPrinted>
  <dcterms:created xsi:type="dcterms:W3CDTF">2014-10-29T17:57:13Z</dcterms:created>
  <dcterms:modified xsi:type="dcterms:W3CDTF">2016-11-18T13:16:22Z</dcterms:modified>
</cp:coreProperties>
</file>