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42"/>
  </p:notesMasterIdLst>
  <p:sldIdLst>
    <p:sldId id="256" r:id="rId2"/>
    <p:sldId id="263" r:id="rId3"/>
    <p:sldId id="260" r:id="rId4"/>
    <p:sldId id="262" r:id="rId5"/>
    <p:sldId id="261" r:id="rId6"/>
    <p:sldId id="265" r:id="rId7"/>
    <p:sldId id="268" r:id="rId8"/>
    <p:sldId id="269" r:id="rId9"/>
    <p:sldId id="271" r:id="rId10"/>
    <p:sldId id="266" r:id="rId11"/>
    <p:sldId id="267" r:id="rId12"/>
    <p:sldId id="272" r:id="rId13"/>
    <p:sldId id="295" r:id="rId14"/>
    <p:sldId id="287" r:id="rId15"/>
    <p:sldId id="277" r:id="rId16"/>
    <p:sldId id="280" r:id="rId17"/>
    <p:sldId id="279" r:id="rId18"/>
    <p:sldId id="285" r:id="rId19"/>
    <p:sldId id="278" r:id="rId20"/>
    <p:sldId id="270" r:id="rId21"/>
    <p:sldId id="288" r:id="rId22"/>
    <p:sldId id="292" r:id="rId23"/>
    <p:sldId id="291" r:id="rId24"/>
    <p:sldId id="293" r:id="rId25"/>
    <p:sldId id="289" r:id="rId26"/>
    <p:sldId id="294" r:id="rId27"/>
    <p:sldId id="296" r:id="rId28"/>
    <p:sldId id="264" r:id="rId29"/>
    <p:sldId id="273" r:id="rId30"/>
    <p:sldId id="297" r:id="rId31"/>
    <p:sldId id="283" r:id="rId32"/>
    <p:sldId id="284" r:id="rId33"/>
    <p:sldId id="298" r:id="rId34"/>
    <p:sldId id="281" r:id="rId35"/>
    <p:sldId id="282" r:id="rId36"/>
    <p:sldId id="299" r:id="rId37"/>
    <p:sldId id="286" r:id="rId38"/>
    <p:sldId id="300" r:id="rId39"/>
    <p:sldId id="301" r:id="rId40"/>
    <p:sldId id="30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L:\&#1056;&#1072;&#1073;&#1086;&#1090;&#1072;\&#1050;&#1085;&#1080;&#1075;&#1072;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ru-RU" sz="2000" b="1" i="1" baseline="0" dirty="0">
                <a:latin typeface="Times New Roman" pitchFamily="18" charset="0"/>
              </a:rPr>
              <a:t>Объем прочитанного в зависимости от объема домашней библиотеки</a:t>
            </a:r>
          </a:p>
        </c:rich>
      </c:tx>
      <c:layout>
        <c:manualLayout>
          <c:xMode val="edge"/>
          <c:yMode val="edge"/>
          <c:x val="0.13238747934285988"/>
          <c:y val="0"/>
        </c:manualLayout>
      </c:layout>
    </c:title>
    <c:plotArea>
      <c:layout/>
      <c:barChart>
        <c:barDir val="col"/>
        <c:grouping val="percentStacked"/>
        <c:ser>
          <c:idx val="0"/>
          <c:order val="0"/>
          <c:tx>
            <c:strRef>
              <c:f>Лист1!$AI$11</c:f>
              <c:strCache>
                <c:ptCount val="1"/>
                <c:pt idx="0">
                  <c:v>не читаю</c:v>
                </c:pt>
              </c:strCache>
            </c:strRef>
          </c:tx>
          <c:spPr>
            <a:ln w="28575">
              <a:noFill/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multiLvlStrRef>
              <c:f>Лист1!$AJ$9:$AN$10</c:f>
              <c:multiLvlStrCache>
                <c:ptCount val="5"/>
                <c:lvl>
                  <c:pt idx="0">
                    <c:v>менее 50 книг = 1-2 книжные полки</c:v>
                  </c:pt>
                  <c:pt idx="1">
                    <c:v>от 50 до 300 книг = 1 книжный шкаф</c:v>
                  </c:pt>
                  <c:pt idx="2">
                    <c:v>от 300 до 500 = 2 книжных шкафа</c:v>
                  </c:pt>
                  <c:pt idx="3">
                    <c:v>от 500 до 1000 = 3 книжных шкафа</c:v>
                  </c:pt>
                  <c:pt idx="4">
                    <c:v>более 1000 = 4 и более книжных шкафов</c:v>
                  </c:pt>
                </c:lvl>
                <c:lvl>
                  <c:pt idx="0">
                    <c:v>Объем домашней библиотеки</c:v>
                  </c:pt>
                </c:lvl>
              </c:multiLvlStrCache>
            </c:multiLvlStrRef>
          </c:cat>
          <c:val>
            <c:numRef>
              <c:f>Лист1!$AJ$11:$AN$11</c:f>
              <c:numCache>
                <c:formatCode>General</c:formatCode>
                <c:ptCount val="5"/>
                <c:pt idx="0">
                  <c:v>21</c:v>
                </c:pt>
                <c:pt idx="1">
                  <c:v>9</c:v>
                </c:pt>
                <c:pt idx="2">
                  <c:v>9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Лист1!$AI$12</c:f>
              <c:strCache>
                <c:ptCount val="1"/>
                <c:pt idx="0">
                  <c:v>одну-две</c:v>
                </c:pt>
              </c:strCache>
            </c:strRef>
          </c:tx>
          <c:spPr>
            <a:ln w="28575">
              <a:noFill/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multiLvlStrRef>
              <c:f>Лист1!$AJ$9:$AN$10</c:f>
              <c:multiLvlStrCache>
                <c:ptCount val="5"/>
                <c:lvl>
                  <c:pt idx="0">
                    <c:v>менее 50 книг = 1-2 книжные полки</c:v>
                  </c:pt>
                  <c:pt idx="1">
                    <c:v>от 50 до 300 книг = 1 книжный шкаф</c:v>
                  </c:pt>
                  <c:pt idx="2">
                    <c:v>от 300 до 500 = 2 книжных шкафа</c:v>
                  </c:pt>
                  <c:pt idx="3">
                    <c:v>от 500 до 1000 = 3 книжных шкафа</c:v>
                  </c:pt>
                  <c:pt idx="4">
                    <c:v>более 1000 = 4 и более книжных шкафов</c:v>
                  </c:pt>
                </c:lvl>
                <c:lvl>
                  <c:pt idx="0">
                    <c:v>Объем домашней библиотеки</c:v>
                  </c:pt>
                </c:lvl>
              </c:multiLvlStrCache>
            </c:multiLvlStrRef>
          </c:cat>
          <c:val>
            <c:numRef>
              <c:f>Лист1!$AJ$12:$AN$12</c:f>
              <c:numCache>
                <c:formatCode>General</c:formatCode>
                <c:ptCount val="5"/>
                <c:pt idx="0">
                  <c:v>53</c:v>
                </c:pt>
                <c:pt idx="1">
                  <c:v>58</c:v>
                </c:pt>
                <c:pt idx="2">
                  <c:v>50</c:v>
                </c:pt>
                <c:pt idx="3">
                  <c:v>36</c:v>
                </c:pt>
                <c:pt idx="4">
                  <c:v>43</c:v>
                </c:pt>
              </c:numCache>
            </c:numRef>
          </c:val>
        </c:ser>
        <c:ser>
          <c:idx val="2"/>
          <c:order val="2"/>
          <c:tx>
            <c:strRef>
              <c:f>Лист1!$AI$13</c:f>
              <c:strCache>
                <c:ptCount val="1"/>
                <c:pt idx="0">
                  <c:v>три-четыре</c:v>
                </c:pt>
              </c:strCache>
            </c:strRef>
          </c:tx>
          <c:spPr>
            <a:ln w="28575">
              <a:noFill/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multiLvlStrRef>
              <c:f>Лист1!$AJ$9:$AN$10</c:f>
              <c:multiLvlStrCache>
                <c:ptCount val="5"/>
                <c:lvl>
                  <c:pt idx="0">
                    <c:v>менее 50 книг = 1-2 книжные полки</c:v>
                  </c:pt>
                  <c:pt idx="1">
                    <c:v>от 50 до 300 книг = 1 книжный шкаф</c:v>
                  </c:pt>
                  <c:pt idx="2">
                    <c:v>от 300 до 500 = 2 книжных шкафа</c:v>
                  </c:pt>
                  <c:pt idx="3">
                    <c:v>от 500 до 1000 = 3 книжных шкафа</c:v>
                  </c:pt>
                  <c:pt idx="4">
                    <c:v>более 1000 = 4 и более книжных шкафов</c:v>
                  </c:pt>
                </c:lvl>
                <c:lvl>
                  <c:pt idx="0">
                    <c:v>Объем домашней библиотеки</c:v>
                  </c:pt>
                </c:lvl>
              </c:multiLvlStrCache>
            </c:multiLvlStrRef>
          </c:cat>
          <c:val>
            <c:numRef>
              <c:f>Лист1!$AJ$13:$AN$13</c:f>
              <c:numCache>
                <c:formatCode>General</c:formatCode>
                <c:ptCount val="5"/>
                <c:pt idx="0">
                  <c:v>21</c:v>
                </c:pt>
                <c:pt idx="1">
                  <c:v>27</c:v>
                </c:pt>
                <c:pt idx="2">
                  <c:v>28</c:v>
                </c:pt>
                <c:pt idx="3">
                  <c:v>35</c:v>
                </c:pt>
                <c:pt idx="4">
                  <c:v>31</c:v>
                </c:pt>
              </c:numCache>
            </c:numRef>
          </c:val>
        </c:ser>
        <c:ser>
          <c:idx val="3"/>
          <c:order val="3"/>
          <c:tx>
            <c:strRef>
              <c:f>Лист1!$AI$14</c:f>
              <c:strCache>
                <c:ptCount val="1"/>
                <c:pt idx="0">
                  <c:v>больше четырех</c:v>
                </c:pt>
              </c:strCache>
            </c:strRef>
          </c:tx>
          <c:spPr>
            <a:ln w="28575">
              <a:noFill/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multiLvlStrRef>
              <c:f>Лист1!$AJ$9:$AN$10</c:f>
              <c:multiLvlStrCache>
                <c:ptCount val="5"/>
                <c:lvl>
                  <c:pt idx="0">
                    <c:v>менее 50 книг = 1-2 книжные полки</c:v>
                  </c:pt>
                  <c:pt idx="1">
                    <c:v>от 50 до 300 книг = 1 книжный шкаф</c:v>
                  </c:pt>
                  <c:pt idx="2">
                    <c:v>от 300 до 500 = 2 книжных шкафа</c:v>
                  </c:pt>
                  <c:pt idx="3">
                    <c:v>от 500 до 1000 = 3 книжных шкафа</c:v>
                  </c:pt>
                  <c:pt idx="4">
                    <c:v>более 1000 = 4 и более книжных шкафов</c:v>
                  </c:pt>
                </c:lvl>
                <c:lvl>
                  <c:pt idx="0">
                    <c:v>Объем домашней библиотеки</c:v>
                  </c:pt>
                </c:lvl>
              </c:multiLvlStrCache>
            </c:multiLvlStrRef>
          </c:cat>
          <c:val>
            <c:numRef>
              <c:f>Лист1!$AJ$14:$AN$14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13</c:v>
                </c:pt>
                <c:pt idx="3">
                  <c:v>25</c:v>
                </c:pt>
                <c:pt idx="4">
                  <c:v>21</c:v>
                </c:pt>
              </c:numCache>
            </c:numRef>
          </c:val>
        </c:ser>
        <c:dLbls>
          <c:showVal val="1"/>
        </c:dLbls>
        <c:gapWidth val="95"/>
        <c:overlap val="100"/>
        <c:axId val="130980480"/>
        <c:axId val="156447104"/>
      </c:barChart>
      <c:catAx>
        <c:axId val="130980480"/>
        <c:scaling>
          <c:orientation val="minMax"/>
        </c:scaling>
        <c:axPos val="b"/>
        <c:majorTickMark val="none"/>
        <c:tickLblPos val="nextTo"/>
        <c:crossAx val="156447104"/>
        <c:crosses val="autoZero"/>
        <c:auto val="1"/>
        <c:lblAlgn val="ctr"/>
        <c:lblOffset val="100"/>
      </c:catAx>
      <c:valAx>
        <c:axId val="156447104"/>
        <c:scaling>
          <c:orientation val="minMax"/>
        </c:scaling>
        <c:delete val="1"/>
        <c:axPos val="l"/>
        <c:numFmt formatCode="0%" sourceLinked="1"/>
        <c:tickLblPos val="none"/>
        <c:crossAx val="130980480"/>
        <c:crosses val="autoZero"/>
        <c:crossBetween val="between"/>
      </c:valAx>
    </c:plotArea>
    <c:legend>
      <c:legendPos val="t"/>
      <c:layout/>
    </c:legend>
    <c:plotVisOnly val="1"/>
    <c:dispBlanksAs val="zero"/>
  </c:chart>
  <c:txPr>
    <a:bodyPr/>
    <a:lstStyle/>
    <a:p>
      <a:pPr algn="just">
        <a:defRPr sz="1200" baseline="0">
          <a:latin typeface="Times New Roman" pitchFamily="18" charset="0"/>
        </a:defRPr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5DB64-E084-4A05-8690-8E4DE5C60ECB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52DCB-6080-41AB-BEB0-7C528CFB3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73FE-E3DF-4340-87C8-E014DBB05601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B4CBFAC-2493-441A-8D9E-33B7711A75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051D-038E-4086-99BB-DB6F08498B9F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BFAC-2493-441A-8D9E-33B7711A75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B841-FA39-45E5-B9D9-37B343E3AE65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BFAC-2493-441A-8D9E-33B7711A75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5599-C343-4A56-85BA-BDA2DF5E4F15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BFAC-2493-441A-8D9E-33B7711A75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1AF1-5843-4470-B5A8-08D62A893ED3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B4CBFAC-2493-441A-8D9E-33B7711A75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E475-4916-4677-B4AF-0AB871753525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BFAC-2493-441A-8D9E-33B7711A75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2E8-A023-43B2-96F5-2F9C60CF0F73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BFAC-2493-441A-8D9E-33B7711A75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5AC-7172-4C9C-9797-0FDEB94CBD47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BFAC-2493-441A-8D9E-33B7711A75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E63-9FBA-47A3-A9CC-CDE678F73955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BFAC-2493-441A-8D9E-33B7711A75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3E5-EBB4-4325-8A49-FCE47B76AA13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BFAC-2493-441A-8D9E-33B7711A75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CB24-EA0C-46AC-BF67-7B6DAB01E5D0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B4CBFAC-2493-441A-8D9E-33B7711A75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1C7AB9-A5CA-4048-984F-55C27D5500BE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B4CBFAC-2493-441A-8D9E-33B7711A75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chudinova@rgdb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В.П. </a:t>
            </a:r>
            <a:r>
              <a:rPr lang="ru-RU" b="1" dirty="0" err="1" smtClean="0"/>
              <a:t>Чудинова</a:t>
            </a:r>
            <a:r>
              <a:rPr lang="ru-RU" dirty="0" smtClean="0"/>
              <a:t>, заведующая отделом социологических исследований </a:t>
            </a:r>
          </a:p>
          <a:p>
            <a:r>
              <a:rPr lang="ru-RU" dirty="0" smtClean="0"/>
              <a:t>Российской государственной детской библиотеки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219256" cy="2088232"/>
          </a:xfrm>
        </p:spPr>
        <p:txBody>
          <a:bodyPr>
            <a:noAutofit/>
          </a:bodyPr>
          <a:lstStyle/>
          <a:p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>Чтение подростков в реальной </a:t>
            </a: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>и виртуальной среде</a:t>
            </a:r>
            <a:r>
              <a:rPr lang="ru-RU" sz="2700" b="1" i="1" dirty="0" smtClean="0">
                <a:latin typeface="+mn-lt"/>
              </a:rPr>
              <a:t>:</a:t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> размышления по результатам </a:t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>комплексного исследования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endParaRPr lang="ru-RU" sz="27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43608" y="6381328"/>
            <a:ext cx="3833192" cy="248072"/>
          </a:xfrm>
        </p:spPr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 dirty="0"/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539552" y="404664"/>
          <a:ext cx="8229600" cy="5865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3800" b="1" dirty="0" smtClean="0">
                <a:latin typeface="+mn-lt"/>
              </a:rPr>
              <a:t>Закат литературной традиции</a:t>
            </a:r>
            <a:br>
              <a:rPr lang="ru-RU" sz="3800" b="1" dirty="0" smtClean="0">
                <a:latin typeface="+mn-lt"/>
              </a:rPr>
            </a:br>
            <a:r>
              <a:rPr lang="ru-RU" sz="3800" b="1" dirty="0" smtClean="0">
                <a:latin typeface="+mn-lt"/>
              </a:rPr>
              <a:t>чтения «золотой полки» в семье </a:t>
            </a:r>
            <a:endParaRPr lang="ru-RU" sz="3800" b="1" dirty="0">
              <a:latin typeface="+mn-lt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 1990-х гг. постепенно утрачивается устойчивая литературная традиция, на которую опирались предшествующие поколения</a:t>
            </a:r>
          </a:p>
          <a:p>
            <a:r>
              <a:rPr lang="ru-RU" sz="2800" dirty="0" smtClean="0"/>
              <a:t>Самые большие проблемы сегодня связаны с «качеством чтения» - общей культурой чтения школьников, т.е. их знанием мировой и отечественной классики, лучших произведений современной литературы, адресованных этой категории читателей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Что оказывает наибольшее влияние на выбор чтения подростков?</a:t>
            </a:r>
            <a:endParaRPr lang="ru-RU" sz="3200" b="1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В Москве репертуар взрослых и детей во многом «задается» ассортиментом книжных магазинов, часто ориентирующихся на западные бренды</a:t>
            </a:r>
          </a:p>
          <a:p>
            <a:r>
              <a:rPr lang="ru-RU" sz="2800" dirty="0" smtClean="0"/>
              <a:t>Кинофильмы, экранизации, телесериалы, мультфильмы (в том числе </a:t>
            </a:r>
            <a:r>
              <a:rPr lang="ru-RU" sz="2800" dirty="0" err="1" smtClean="0"/>
              <a:t>аниме</a:t>
            </a:r>
            <a:r>
              <a:rPr lang="ru-RU" sz="2800" dirty="0" smtClean="0"/>
              <a:t>) значительно влияют на выбор книг для чтения</a:t>
            </a:r>
          </a:p>
          <a:p>
            <a:r>
              <a:rPr lang="ru-RU" sz="2800" dirty="0" smtClean="0"/>
              <a:t>Новый фактор - Интернет-сайты модных писателей, сайты издательств , компьютерные игры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b="1" dirty="0" smtClean="0">
                <a:latin typeface="+mn-lt"/>
              </a:rPr>
              <a:t>Популярные книги и серии</a:t>
            </a:r>
            <a:endParaRPr lang="ru-RU" sz="3400" b="1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>Вампиры и другие </a:t>
            </a:r>
            <a:r>
              <a:rPr lang="ru-RU" sz="2800" dirty="0" smtClean="0"/>
              <a:t>«ужасы»</a:t>
            </a:r>
            <a:endParaRPr lang="ru-RU" sz="2800" dirty="0" smtClean="0"/>
          </a:p>
          <a:p>
            <a:r>
              <a:rPr lang="ru-RU" sz="2800" dirty="0" smtClean="0"/>
              <a:t>мистика и магия </a:t>
            </a:r>
          </a:p>
          <a:p>
            <a:r>
              <a:rPr lang="ru-RU" sz="2800" dirty="0" smtClean="0"/>
              <a:t>страшный </a:t>
            </a:r>
            <a:r>
              <a:rPr lang="ru-RU" sz="2800" dirty="0" smtClean="0"/>
              <a:t>мир </a:t>
            </a:r>
            <a:r>
              <a:rPr lang="ru-RU" sz="2800" dirty="0" smtClean="0"/>
              <a:t>будущего – жизнь в метро </a:t>
            </a:r>
            <a:r>
              <a:rPr lang="ru-RU" sz="2800" dirty="0" smtClean="0"/>
              <a:t>после ядерной войны</a:t>
            </a:r>
          </a:p>
          <a:p>
            <a:r>
              <a:rPr lang="ru-RU" sz="2800" dirty="0" smtClean="0"/>
              <a:t>опасные </a:t>
            </a:r>
            <a:r>
              <a:rPr lang="ru-RU" sz="2800" dirty="0" smtClean="0"/>
              <a:t>зоны и мутанты в зоне отчуждения после ядерной катастрофы</a:t>
            </a:r>
          </a:p>
          <a:p>
            <a:r>
              <a:rPr lang="ru-RU" sz="2800" dirty="0" smtClean="0"/>
              <a:t>мир </a:t>
            </a:r>
            <a:r>
              <a:rPr lang="ru-RU" sz="2800" dirty="0" smtClean="0"/>
              <a:t>после генетической катастрофы</a:t>
            </a:r>
          </a:p>
          <a:p>
            <a:r>
              <a:rPr lang="ru-RU" sz="2800" dirty="0" smtClean="0"/>
              <a:t>м</a:t>
            </a:r>
            <a:r>
              <a:rPr lang="ru-RU" sz="2800" dirty="0" smtClean="0"/>
              <a:t>енее мрачные варианты </a:t>
            </a:r>
            <a:r>
              <a:rPr lang="ru-RU" sz="2800" dirty="0" smtClean="0"/>
              <a:t>мира будущего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pic>
        <p:nvPicPr>
          <p:cNvPr id="5" name="Picture 11" descr="D:\Documents\2010_2011\МЦБС_чтение\screenshots\Sumerki.jpg"/>
          <p:cNvPicPr>
            <a:picLocks noGrp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5760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1186" name="Picture 2" descr="D:\Documents\2010_2011\МЦБС_чтение\screenshots\STALKER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00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4258" name="Picture 2" descr="D:\Documents\2010_2011\МЦБС_чтение\screenshots\METRO2033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000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3234" name="Picture 2" descr="D:\Documents\2010_2011\МЦБС_чтение\screenshots\Etnigenez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00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282" name="Picture 2" descr="D:\Documents\2010_2011\МЦБС_чтение\screenshots\Marusya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000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2210" name="Picture 2" descr="D:\Documents\2010_2011\МЦБС_чтение\screenshots\STALKER1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00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Негативные процессы в чтении подростков и юношества в России в последнее десятилетие</a:t>
            </a:r>
            <a:endParaRPr lang="ru-RU" sz="2800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падает читательская грамотность подростков и юношества </a:t>
            </a:r>
          </a:p>
          <a:p>
            <a:pPr>
              <a:defRPr/>
            </a:pPr>
            <a:r>
              <a:rPr lang="ru-RU" dirty="0" smtClean="0"/>
              <a:t>ухудшается «качество чтения» подрастающего поколения </a:t>
            </a:r>
          </a:p>
          <a:p>
            <a:pPr>
              <a:defRPr/>
            </a:pPr>
            <a:r>
              <a:rPr lang="ru-RU" dirty="0" smtClean="0"/>
              <a:t>увеличивается количество не читающих на досуге подростков</a:t>
            </a:r>
          </a:p>
          <a:p>
            <a:pPr>
              <a:defRPr/>
            </a:pPr>
            <a:r>
              <a:rPr lang="ru-RU" dirty="0" smtClean="0"/>
              <a:t>происходит фрагментация репертуара чтения и «дробление» читательских аудиторий </a:t>
            </a:r>
          </a:p>
          <a:p>
            <a:pPr>
              <a:defRPr/>
            </a:pPr>
            <a:r>
              <a:rPr lang="ru-RU" dirty="0" smtClean="0"/>
              <a:t>увеличилось </a:t>
            </a:r>
            <a:r>
              <a:rPr lang="ru-RU" dirty="0" smtClean="0"/>
              <a:t>воздействие на </a:t>
            </a:r>
            <a:r>
              <a:rPr lang="ru-RU" dirty="0" smtClean="0"/>
              <a:t>чтение экранной культуры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+mn-lt"/>
              </a:rPr>
              <a:t>Обречены ли подростки на чтение «литературных суррогатов»?</a:t>
            </a:r>
            <a:endParaRPr lang="ru-RU" sz="3600" b="1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«Золотые полки» предыдущих поколений подростками практически не читаются, имена многих авторов-классиков зарубежной и советской литературы им </a:t>
            </a:r>
            <a:r>
              <a:rPr lang="ru-RU" dirty="0" smtClean="0"/>
              <a:t>не известны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Новая и лучшая отечественная и зарубежная литература им также практически </a:t>
            </a:r>
            <a:r>
              <a:rPr lang="ru-RU" dirty="0" smtClean="0"/>
              <a:t>не известна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(за исключением «модных» авторов)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круге чтения подростков остро не хватает литературы, развивающей у них интеллект и художественный вкус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Источники получения книг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 smtClean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Вопрос «Где ты чаще всего берешь книги (не учебники)?»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76% - покупаем в книжном магазине,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49% - дома, в домашней библиотеке,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36% - у друзей,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19% - у родственников, знакомых,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16% - в школьной библиотеке,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13% - в городской библиотеке,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10% - скачиваю в Интернете.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08962" cy="15700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latin typeface="+mn-lt"/>
              </a:rPr>
              <a:t>Источники получения информации  о книгах и чтении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Вопрос: « Где в Интернете ты получаешь информацию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 о книгах и чтении?»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 smtClean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1700213"/>
          <a:ext cx="8280400" cy="5010153"/>
        </p:xfrm>
        <a:graphic>
          <a:graphicData uri="http://schemas.openxmlformats.org/drawingml/2006/table">
            <a:tbl>
              <a:tblPr/>
              <a:tblGrid>
                <a:gridCol w="2071687"/>
                <a:gridCol w="2070100"/>
                <a:gridCol w="2070100"/>
                <a:gridCol w="2068513"/>
              </a:tblGrid>
              <a:tr h="4016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Мальчики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Девочки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форумах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сайтах книжных издательств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блогах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сайтах библиотек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сайтах для подростков, юношества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44016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b="1" dirty="0" smtClean="0">
                <a:latin typeface="+mn-lt"/>
              </a:rPr>
              <a:t/>
            </a:r>
            <a:br>
              <a:rPr lang="ru-RU" sz="3800" b="1" dirty="0" smtClean="0">
                <a:latin typeface="+mn-lt"/>
              </a:rPr>
            </a:br>
            <a:r>
              <a:rPr lang="ru-RU" sz="3800" b="1" dirty="0" smtClean="0">
                <a:latin typeface="+mn-lt"/>
              </a:rPr>
              <a:t>Интернет активизирует познавательную активность школьников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 smtClean="0">
              <a:latin typeface="+mn-lt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3400" dirty="0" smtClean="0"/>
          </a:p>
          <a:p>
            <a:pPr eaLnBrk="1" hangingPunct="1"/>
            <a:r>
              <a:rPr lang="ru-RU" sz="3400" dirty="0" smtClean="0"/>
              <a:t>В Интернете </a:t>
            </a:r>
            <a:r>
              <a:rPr lang="ru-RU" sz="3400" dirty="0" smtClean="0"/>
              <a:t>читает </a:t>
            </a:r>
            <a:r>
              <a:rPr lang="ru-RU" sz="3400" dirty="0" smtClean="0"/>
              <a:t>различную информацию 92% опрошенных.</a:t>
            </a:r>
          </a:p>
          <a:p>
            <a:pPr eaLnBrk="1" hangingPunct="1"/>
            <a:r>
              <a:rPr lang="ru-RU" sz="3400" dirty="0" smtClean="0"/>
              <a:t> Из них 43% - много </a:t>
            </a:r>
            <a:r>
              <a:rPr lang="ru-RU" sz="3400" dirty="0" smtClean="0"/>
              <a:t>читает  </a:t>
            </a:r>
            <a:r>
              <a:rPr lang="ru-RU" sz="3400" dirty="0" smtClean="0"/>
              <a:t>в Интернете, </a:t>
            </a:r>
          </a:p>
          <a:p>
            <a:pPr eaLnBrk="1" hangingPunct="1"/>
            <a:r>
              <a:rPr lang="ru-RU" sz="3400" dirty="0" smtClean="0"/>
              <a:t>49% - </a:t>
            </a:r>
            <a:r>
              <a:rPr lang="ru-RU" sz="3400" dirty="0" smtClean="0"/>
              <a:t>читает </a:t>
            </a:r>
            <a:r>
              <a:rPr lang="ru-RU" sz="3400" dirty="0" smtClean="0"/>
              <a:t>немного, </a:t>
            </a:r>
          </a:p>
          <a:p>
            <a:pPr eaLnBrk="1" hangingPunct="1"/>
            <a:r>
              <a:rPr lang="ru-RU" sz="3400" dirty="0" smtClean="0">
                <a:solidFill>
                  <a:srgbClr val="FF0000"/>
                </a:solidFill>
              </a:rPr>
              <a:t>и лишь 8% не </a:t>
            </a:r>
            <a:r>
              <a:rPr lang="ru-RU" sz="3400" dirty="0" smtClean="0">
                <a:solidFill>
                  <a:srgbClr val="FF0000"/>
                </a:solidFill>
              </a:rPr>
              <a:t>читает </a:t>
            </a:r>
            <a:r>
              <a:rPr lang="ru-RU" sz="3400" dirty="0" smtClean="0">
                <a:solidFill>
                  <a:srgbClr val="FF0000"/>
                </a:solidFill>
              </a:rPr>
              <a:t>в Интернете ничего!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8487" cy="25922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>Интернет дает возможность узнать</a:t>
            </a:r>
            <a:br>
              <a:rPr lang="ru-RU" sz="3400" b="1" dirty="0" smtClean="0"/>
            </a:br>
            <a:r>
              <a:rPr lang="ru-RU" sz="3400" b="1" dirty="0" smtClean="0"/>
              <a:t>о новых книгах</a:t>
            </a:r>
            <a:br>
              <a:rPr lang="ru-RU" sz="3400" b="1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Вопрос: «Видел(а) ли ты в Интернете информацию о книгах,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советы, что почитать?»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4213" y="2436813"/>
          <a:ext cx="7991475" cy="4003040"/>
        </p:xfrm>
        <a:graphic>
          <a:graphicData uri="http://schemas.openxmlformats.org/drawingml/2006/table">
            <a:tbl>
              <a:tblPr/>
              <a:tblGrid>
                <a:gridCol w="1997075"/>
                <a:gridCol w="1998662"/>
                <a:gridCol w="1998663"/>
                <a:gridCol w="1997075"/>
              </a:tblGrid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Мальчик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Девочка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да, видел(а), знаю, где есть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такие источники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нет, не видел(а),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знал, что она там есть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мне она не нужна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24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b="1" dirty="0" smtClean="0">
                <a:latin typeface="+mn-lt"/>
              </a:rPr>
              <a:t/>
            </a:r>
            <a:br>
              <a:rPr lang="ru-RU" sz="3800" b="1" dirty="0" smtClean="0">
                <a:latin typeface="+mn-lt"/>
              </a:rPr>
            </a:br>
            <a:r>
              <a:rPr lang="ru-RU" sz="3800" b="1" dirty="0" smtClean="0">
                <a:latin typeface="+mn-lt"/>
              </a:rPr>
              <a:t>Источники получения информации о новых книгах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 smtClean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Вопрос «Откуда ты обычно узнаешь информацию о новых книгах?» :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55% - от друзей и знакомых,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47% - в Интернете</a:t>
            </a:r>
            <a:r>
              <a:rPr lang="ru-RU" dirty="0" smtClean="0"/>
              <a:t>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41% - в книжном магазине,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31% - от родственников и друзей.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Школьники 5-8 классов перестают ориентироваться на вкусы и предпочтения старшего поколения;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Они предпочитают узнавать о книгах от друзей, реально или через Интернет.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85821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Места, где общаются подростки</a:t>
            </a:r>
            <a:br>
              <a:rPr lang="ru-RU" b="1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 smtClean="0">
              <a:latin typeface="+mn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26864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общения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Мальчики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Девочки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сети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 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 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Форумы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 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 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Сообщества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 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 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Блоги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 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 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 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Skype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 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 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 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ICQ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 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  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  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  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 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  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Facebook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Нигде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 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  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+mn-lt"/>
              </a:rPr>
              <a:t>Влияние интернета многозначно</a:t>
            </a:r>
            <a:endParaRPr lang="ru-RU" sz="3600" b="1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у подростка не сформировалась привычка к регулярному и вдумчивому чтению, Интернет может увлечь его в сторону «</a:t>
            </a:r>
            <a:r>
              <a:rPr lang="ru-RU" dirty="0" err="1" smtClean="0"/>
              <a:t>инфоразвлечений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В Сети образуются группы по интересам, в том числе – читательским.  </a:t>
            </a:r>
          </a:p>
          <a:p>
            <a:r>
              <a:rPr lang="ru-RU" dirty="0" smtClean="0"/>
              <a:t>Многим юным читателям перемещение в Интернет </a:t>
            </a:r>
            <a:r>
              <a:rPr lang="ru-RU" dirty="0" smtClean="0"/>
              <a:t>позволяет </a:t>
            </a:r>
            <a:r>
              <a:rPr lang="ru-RU" dirty="0" smtClean="0"/>
              <a:t>найти «своих» собеседников. </a:t>
            </a:r>
          </a:p>
          <a:p>
            <a:r>
              <a:rPr lang="ru-RU" dirty="0" smtClean="0"/>
              <a:t>Но большинство подростков нуждаются в помощи умных и компетентных взрослых!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«Вызовы чтения» подростков, стоящие перед взрослыми</a:t>
            </a:r>
            <a:endParaRPr lang="ru-RU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невысокий общий уровень читательской грамотности школьников </a:t>
            </a:r>
          </a:p>
          <a:p>
            <a:pPr>
              <a:defRPr/>
            </a:pPr>
            <a:r>
              <a:rPr lang="ru-RU" dirty="0" smtClean="0"/>
              <a:t>сложность ориентации юного читателя в печатной и «электронной» литературе   </a:t>
            </a:r>
          </a:p>
          <a:p>
            <a:pPr>
              <a:defRPr/>
            </a:pPr>
            <a:r>
              <a:rPr lang="ru-RU" dirty="0" smtClean="0"/>
              <a:t>трудности нахождения текстов произведений, необходимых для развития личности  </a:t>
            </a:r>
          </a:p>
          <a:p>
            <a:pPr>
              <a:defRPr/>
            </a:pPr>
            <a:r>
              <a:rPr lang="ru-RU" dirty="0" smtClean="0"/>
              <a:t>трудности в оценке качества произведений юными и самими взрослыми читателями</a:t>
            </a:r>
          </a:p>
          <a:p>
            <a:pPr>
              <a:defRPr/>
            </a:pPr>
            <a:r>
              <a:rPr lang="ru-RU" dirty="0" smtClean="0"/>
              <a:t>отсутствие грамотных «взрослых» помощников в виртуальной среде  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b="1" dirty="0" smtClean="0">
                <a:latin typeface="+mn-lt"/>
              </a:rPr>
              <a:t>Поддержка чтения и библиотеки</a:t>
            </a:r>
            <a:endParaRPr lang="ru-RU" sz="3400" b="1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dirty="0" smtClean="0"/>
              <a:t>Опыт многих стран мира свидетельствует о необходимости поддержки чтения</a:t>
            </a:r>
          </a:p>
          <a:p>
            <a:pPr algn="ctr">
              <a:buNone/>
            </a:pPr>
            <a:r>
              <a:rPr lang="ru-RU" sz="2800" dirty="0" smtClean="0"/>
              <a:t>Фундаментом </a:t>
            </a:r>
            <a:r>
              <a:rPr lang="ru-RU" sz="2800" dirty="0" smtClean="0"/>
              <a:t>политики поддержки чтения</a:t>
            </a: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 являются библиотеки!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В США уровень чтения американцев к 2008 </a:t>
            </a:r>
            <a:r>
              <a:rPr lang="ru-RU" dirty="0" smtClean="0"/>
              <a:t>году наконец </a:t>
            </a:r>
            <a:r>
              <a:rPr lang="ru-RU" dirty="0" smtClean="0"/>
              <a:t>улучшился</a:t>
            </a:r>
          </a:p>
          <a:p>
            <a:r>
              <a:rPr lang="ru-RU" dirty="0" smtClean="0"/>
              <a:t>Центр книги Библиотеки конгресса и его филиалы по всей стране ежегодно организуют программы поддержки чтения детей и взрослых </a:t>
            </a:r>
          </a:p>
          <a:p>
            <a:r>
              <a:rPr lang="ru-RU" dirty="0" smtClean="0"/>
              <a:t>Библиотеки сегодня посещает 65% населения страны </a:t>
            </a:r>
          </a:p>
          <a:p>
            <a:r>
              <a:rPr lang="ru-RU" dirty="0" smtClean="0"/>
              <a:t>Все библиотеки страны имеют выход в Интернет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Опрос молодежи 15-29 лет, 2009 г.</a:t>
            </a:r>
            <a:endParaRPr lang="ru-RU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Доклад: «Молодежь в России-2010»</a:t>
            </a:r>
          </a:p>
          <a:p>
            <a:pPr>
              <a:buNone/>
            </a:pPr>
            <a:r>
              <a:rPr lang="ru-RU" dirty="0" smtClean="0"/>
              <a:t>   Издан Федеральной службой государственной статистики и Детским фондом ООН (ЮНИСЕФ)</a:t>
            </a:r>
          </a:p>
          <a:p>
            <a:pPr>
              <a:buNone/>
            </a:pPr>
            <a:r>
              <a:rPr lang="ru-RU" dirty="0" smtClean="0"/>
              <a:t>Не читали:</a:t>
            </a:r>
          </a:p>
          <a:p>
            <a:r>
              <a:rPr lang="ru-RU" dirty="0" smtClean="0"/>
              <a:t>художественную литературу 31% опрошенных,</a:t>
            </a:r>
          </a:p>
          <a:p>
            <a:r>
              <a:rPr lang="ru-RU" dirty="0" smtClean="0"/>
              <a:t>журналы – 23% опрошенных</a:t>
            </a:r>
          </a:p>
          <a:p>
            <a:pPr>
              <a:buNone/>
            </a:pPr>
            <a:r>
              <a:rPr lang="ru-RU" dirty="0" smtClean="0"/>
              <a:t>Читали редко (до 1 часа в неделю)</a:t>
            </a:r>
          </a:p>
          <a:p>
            <a:r>
              <a:rPr lang="ru-RU" dirty="0" smtClean="0"/>
              <a:t> художественную литературу– </a:t>
            </a:r>
            <a:r>
              <a:rPr lang="ru-RU" dirty="0" smtClean="0"/>
              <a:t>14%,</a:t>
            </a:r>
            <a:endParaRPr lang="ru-RU" dirty="0" smtClean="0"/>
          </a:p>
          <a:p>
            <a:r>
              <a:rPr lang="ru-RU" dirty="0" smtClean="0"/>
              <a:t>журналы – 20%.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859216" cy="936104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latin typeface="+mn-lt"/>
              </a:rPr>
              <a:t/>
            </a:r>
            <a:br>
              <a:rPr lang="ru-RU" sz="3000" b="1" dirty="0" smtClean="0">
                <a:latin typeface="+mn-lt"/>
              </a:rPr>
            </a:br>
            <a:r>
              <a:rPr lang="ru-RU" sz="3000" b="1" dirty="0" smtClean="0">
                <a:latin typeface="+mn-lt"/>
              </a:rPr>
              <a:t/>
            </a:r>
            <a:br>
              <a:rPr lang="ru-RU" sz="3000" b="1" dirty="0" smtClean="0">
                <a:latin typeface="+mn-lt"/>
              </a:rPr>
            </a:br>
            <a:r>
              <a:rPr lang="ru-RU" sz="3000" b="1" dirty="0" smtClean="0">
                <a:latin typeface="+mn-lt"/>
              </a:rPr>
              <a:t/>
            </a:r>
            <a:br>
              <a:rPr lang="ru-RU" sz="3000" b="1" dirty="0" smtClean="0">
                <a:latin typeface="+mn-lt"/>
              </a:rPr>
            </a:br>
            <a:r>
              <a:rPr lang="ru-RU" sz="3000" b="1" dirty="0" smtClean="0">
                <a:latin typeface="+mn-lt"/>
              </a:rPr>
              <a:t/>
            </a:r>
            <a:br>
              <a:rPr lang="ru-RU" sz="3000" b="1" dirty="0" smtClean="0">
                <a:latin typeface="+mn-lt"/>
              </a:rPr>
            </a:br>
            <a:r>
              <a:rPr lang="ru-RU" sz="3000" b="1" dirty="0" smtClean="0">
                <a:latin typeface="+mn-lt"/>
              </a:rPr>
              <a:t/>
            </a:r>
            <a:br>
              <a:rPr lang="ru-RU" sz="3000" b="1" dirty="0" smtClean="0">
                <a:latin typeface="+mn-lt"/>
              </a:rPr>
            </a:br>
            <a:r>
              <a:rPr lang="ru-RU" sz="3000" b="1" dirty="0" smtClean="0">
                <a:latin typeface="+mn-lt"/>
              </a:rPr>
              <a:t/>
            </a:r>
            <a:br>
              <a:rPr lang="ru-RU" sz="3000" b="1" dirty="0" smtClean="0">
                <a:latin typeface="+mn-lt"/>
              </a:rPr>
            </a:br>
            <a:r>
              <a:rPr lang="ru-RU" sz="3000" b="1" dirty="0" smtClean="0">
                <a:latin typeface="+mn-lt"/>
              </a:rPr>
              <a:t/>
            </a:r>
            <a:br>
              <a:rPr lang="ru-RU" sz="3000" b="1" dirty="0" smtClean="0">
                <a:latin typeface="+mn-lt"/>
              </a:rPr>
            </a:br>
            <a:r>
              <a:rPr lang="ru-RU" sz="3000" b="1" dirty="0" smtClean="0">
                <a:latin typeface="+mn-lt"/>
              </a:rPr>
              <a:t> </a:t>
            </a:r>
            <a:br>
              <a:rPr lang="ru-RU" sz="3000" b="1" dirty="0" smtClean="0">
                <a:latin typeface="+mn-lt"/>
              </a:rPr>
            </a:br>
            <a:r>
              <a:rPr lang="ru-RU" sz="3000" b="1" dirty="0" smtClean="0">
                <a:latin typeface="+mn-lt"/>
              </a:rPr>
              <a:t>В </a:t>
            </a:r>
            <a:r>
              <a:rPr lang="ru-RU" sz="3000" b="1" dirty="0" smtClean="0">
                <a:latin typeface="+mn-lt"/>
              </a:rPr>
              <a:t>Японии </a:t>
            </a:r>
            <a:r>
              <a:rPr lang="ru-RU" sz="3000" b="1" dirty="0" smtClean="0">
                <a:latin typeface="+mn-lt"/>
              </a:rPr>
              <a:t>принята стратегия </a:t>
            </a:r>
            <a:r>
              <a:rPr lang="ru-RU" sz="3000" b="1" dirty="0" smtClean="0">
                <a:latin typeface="+mn-lt"/>
              </a:rPr>
              <a:t>по поддержке</a:t>
            </a:r>
            <a:br>
              <a:rPr lang="ru-RU" sz="3000" b="1" dirty="0" smtClean="0">
                <a:latin typeface="+mn-lt"/>
              </a:rPr>
            </a:br>
            <a:r>
              <a:rPr lang="ru-RU" sz="3000" b="1" dirty="0" smtClean="0">
                <a:latin typeface="+mn-lt"/>
              </a:rPr>
              <a:t> чтения и библиотек  </a:t>
            </a:r>
            <a:endParaRPr lang="ru-RU" sz="3000" b="1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Японии в 2001 г. был принят  </a:t>
            </a:r>
            <a:r>
              <a:rPr lang="ru-RU" b="1" dirty="0" smtClean="0"/>
              <a:t>Закон о поддержке читательской активности детей</a:t>
            </a:r>
            <a:endParaRPr lang="ru-RU" dirty="0" smtClean="0"/>
          </a:p>
          <a:p>
            <a:r>
              <a:rPr lang="ru-RU" dirty="0" smtClean="0"/>
              <a:t>С 2002 г. проводится </a:t>
            </a:r>
            <a:r>
              <a:rPr lang="ru-RU" dirty="0" smtClean="0"/>
              <a:t>национальная </a:t>
            </a:r>
            <a:r>
              <a:rPr lang="ru-RU" dirty="0" smtClean="0"/>
              <a:t>политика поддержки детского чтения и библиотек, работающих с детьми – детских (публичных), школьных и других, принят План.</a:t>
            </a:r>
          </a:p>
          <a:p>
            <a:r>
              <a:rPr lang="ru-RU" dirty="0" smtClean="0"/>
              <a:t>В 2005 г. принят Закон о культуре чтения и письма</a:t>
            </a:r>
          </a:p>
          <a:p>
            <a:r>
              <a:rPr lang="ru-RU" dirty="0" smtClean="0"/>
              <a:t>Открыта Международная Библиотека Детской Литературы (ILCL) как отделение Национальной Парламентской Библиотеки Японии (NDL). </a:t>
            </a:r>
          </a:p>
          <a:p>
            <a:r>
              <a:rPr lang="ru-RU" dirty="0" smtClean="0"/>
              <a:t>Осуществлено два Национальных плана по поддержке детского чтения и библиотек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8354" name="Picture 2" descr="D:\Documents\2010_2011\МЦБС_чтение\screenshots\ILC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327453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9378" name="Picture 2" descr="D:\Documents\2010_2011\МЦБС_чтение\screenshots\ILC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856" y="260648"/>
            <a:ext cx="857462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400" b="1" dirty="0" smtClean="0">
                <a:latin typeface="+mn-lt"/>
              </a:rPr>
              <a:t>Читай, Сингапур!</a:t>
            </a:r>
            <a:endParaRPr lang="ru-RU" sz="3400" b="1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2005-2012 гг. – Национальная программа «Читай, Сингапур!»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/>
              <a:t>осударство проводит политику поддержки чтения детей и юношества.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/>
              <a:t>В новой государственной библиотечной политике в Сингапуре сделан акцент на интенсивное развитие и строительство новых библиотек по обслуживанию детей и юношества.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/>
              <a:t>В начале 2000-х гг. был принят план, согласно которому было построено более 40 новых библиотек для детей, подростков и юношества.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/>
              <a:t>2012 год: Программа поддержки чтения с мобильных телефонов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6306" name="Picture 2" descr="D:\Documents\2010_2011\МЦБС_чтение\screenshots\Read Singapore FB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32" y="260648"/>
            <a:ext cx="831743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7330" name="Picture 2" descr="D:\Documents\2010_2011\МЦБС_чтение\screenshots\Singapore Ambassad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813690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b="1" dirty="0" smtClean="0">
                <a:latin typeface="+mn-lt"/>
                <a:ea typeface="Calibri" pitchFamily="34" charset="0"/>
                <a:cs typeface="Times New Roman" pitchFamily="18" charset="0"/>
              </a:rPr>
              <a:t>Австралия: 2012 год</a:t>
            </a:r>
            <a:endParaRPr lang="ru-RU" sz="3400" b="1" dirty="0">
              <a:latin typeface="+mn-lt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2012 – Национальный год чтения, инициированный библиотеками.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Причина проведения: 46% австралийцев читают на недостаточно высоком уровне, недостаточно функционально грамотны, и это наносит урон экономике и обществу.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Чтение: для удовольствия, образования, обучения в течение всей жизни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Библиотеки посещает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45%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населения.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0402" name="Picture 2" descr="D:\Documents\2010_2011\МЦБС_чтение\screenshots\ Austr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000" cy="5831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3295650"/>
            <a:ext cx="9715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152400"/>
            <a:ext cx="85439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90360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+mn-lt"/>
                <a:ea typeface="Calibri"/>
                <a:cs typeface="Times New Roman"/>
              </a:rPr>
              <a:t>Исследование «Чтение и читательские практики московских подростков – 2011»</a:t>
            </a:r>
            <a:endParaRPr lang="ru-RU" sz="2800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 smtClean="0"/>
              <a:t>Проводилось в апреле 2011 года совместно Российской государственной детской библиотекой и кафедрой филологического образования Московского института открытого образования.</a:t>
            </a:r>
          </a:p>
          <a:p>
            <a:pPr>
              <a:defRPr/>
            </a:pPr>
            <a:r>
              <a:rPr lang="ru-RU" dirty="0" smtClean="0"/>
              <a:t>Были опрошены учащиеся 5 </a:t>
            </a:r>
            <a:r>
              <a:rPr lang="ru-RU" dirty="0" smtClean="0"/>
              <a:t>- 8 </a:t>
            </a:r>
            <a:r>
              <a:rPr lang="ru-RU" dirty="0" smtClean="0"/>
              <a:t>классов </a:t>
            </a:r>
            <a:r>
              <a:rPr lang="ru-RU" dirty="0" smtClean="0"/>
              <a:t>(1141 чел.) семи</a:t>
            </a:r>
            <a:r>
              <a:rPr lang="ru-RU" dirty="0" smtClean="0"/>
              <a:t> </a:t>
            </a:r>
            <a:r>
              <a:rPr lang="ru-RU" dirty="0" smtClean="0"/>
              <a:t>московских школ, в том </a:t>
            </a:r>
            <a:r>
              <a:rPr lang="ru-RU" dirty="0" smtClean="0"/>
              <a:t>числе:</a:t>
            </a:r>
          </a:p>
          <a:p>
            <a:pPr>
              <a:defRPr/>
            </a:pPr>
            <a:r>
              <a:rPr lang="ru-RU" dirty="0" smtClean="0"/>
              <a:t>учащиеся </a:t>
            </a:r>
            <a:r>
              <a:rPr lang="ru-RU" dirty="0" smtClean="0"/>
              <a:t>СОШ (1), </a:t>
            </a:r>
          </a:p>
          <a:p>
            <a:pPr>
              <a:defRPr/>
            </a:pPr>
            <a:r>
              <a:rPr lang="ru-RU" dirty="0" smtClean="0"/>
              <a:t>школ </a:t>
            </a:r>
            <a:r>
              <a:rPr lang="ru-RU" dirty="0" smtClean="0"/>
              <a:t>с углубленным изучением иностранного языка (2), </a:t>
            </a:r>
          </a:p>
          <a:p>
            <a:pPr>
              <a:defRPr/>
            </a:pPr>
            <a:r>
              <a:rPr lang="ru-RU" dirty="0" smtClean="0"/>
              <a:t>гимназий (2) </a:t>
            </a:r>
          </a:p>
          <a:p>
            <a:pPr>
              <a:defRPr/>
            </a:pPr>
            <a:r>
              <a:rPr lang="ru-RU" dirty="0" smtClean="0"/>
              <a:t>центров образования(2).</a:t>
            </a:r>
          </a:p>
          <a:p>
            <a:pPr>
              <a:defRPr/>
            </a:pPr>
            <a:r>
              <a:rPr lang="ru-RU" dirty="0" smtClean="0"/>
              <a:t>Участвовало 48 % мальчиков и 52% девочек.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76475"/>
            <a:ext cx="8229600" cy="14398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Спасибо за внимание!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825" y="3933825"/>
            <a:ext cx="3816350" cy="1943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u="sng" dirty="0" smtClean="0"/>
              <a:t>Контактная информация:</a:t>
            </a:r>
            <a:br>
              <a:rPr lang="ru-RU" sz="2000" b="1" u="sng" dirty="0" smtClean="0"/>
            </a:br>
            <a:endParaRPr lang="ru-RU" sz="2000" b="1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err="1" smtClean="0"/>
              <a:t>Чудинова</a:t>
            </a:r>
            <a:r>
              <a:rPr lang="ru-RU" sz="2000" b="1" dirty="0" smtClean="0"/>
              <a:t> Вера Петровна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Тел. 8 499 230 0179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e-mail: </a:t>
            </a:r>
            <a:r>
              <a:rPr lang="en-US" sz="2000" b="1" dirty="0" smtClean="0">
                <a:hlinkClick r:id="rId2"/>
              </a:rPr>
              <a:t>chudinova@rgdb.ru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 smtClean="0"/>
          </a:p>
        </p:txBody>
      </p:sp>
      <p:pic>
        <p:nvPicPr>
          <p:cNvPr id="27652" name="Picture 4" descr="rgdb1"/>
          <p:cNvPicPr>
            <a:picLocks noChangeAspect="1" noChangeArrowheads="1"/>
          </p:cNvPicPr>
          <p:nvPr/>
        </p:nvPicPr>
        <p:blipFill>
          <a:blip r:embed="rId3" cstate="print">
            <a:lum bright="18000" contrast="-6000"/>
          </a:blip>
          <a:srcRect l="6429" r="2571" b="2054"/>
          <a:stretch>
            <a:fillRect/>
          </a:stretch>
        </p:blipFill>
        <p:spPr bwMode="auto">
          <a:xfrm>
            <a:off x="323850" y="333375"/>
            <a:ext cx="2160588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Состояние чтения детей и подростков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продолжает ухудшаться</a:t>
            </a:r>
            <a:endParaRPr lang="ru-RU" sz="3200" b="1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Время, уделяемое чтению </a:t>
            </a:r>
            <a:r>
              <a:rPr lang="ru-RU" dirty="0" smtClean="0"/>
              <a:t>литературы, </a:t>
            </a:r>
            <a:r>
              <a:rPr lang="ru-RU" dirty="0" smtClean="0"/>
              <a:t>за последние годы заметно уменьшилось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Объем прочитанного также уменьшается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 мере взросления интерес к чтению </a:t>
            </a:r>
            <a:r>
              <a:rPr lang="ru-RU" dirty="0" smtClean="0"/>
              <a:t>постепенно снижается (во </a:t>
            </a:r>
            <a:r>
              <a:rPr lang="ru-RU" dirty="0" smtClean="0"/>
              <a:t>многом вследствие увеличения школьных нагрузок).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Идет сужение, ухудшение репертуара чтения подростков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Их чтение становится все более случайным и поверхностным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Объем прочитанного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dirty="0" smtClean="0">
                <a:solidFill>
                  <a:schemeClr val="tx2"/>
                </a:solidFill>
                <a:ea typeface="+mj-ea"/>
                <a:cs typeface="+mj-cs"/>
              </a:rPr>
              <a:t>на досуге в</a:t>
            </a: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течение месяца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  <a:ea typeface="+mj-ea"/>
                <a:cs typeface="+mj-cs"/>
              </a:rPr>
              <a:t>Количество книг, %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18939"/>
          <a:stretch>
            <a:fillRect/>
          </a:stretch>
        </p:blipFill>
        <p:spPr>
          <a:xfrm>
            <a:off x="1570038" y="2276475"/>
            <a:ext cx="6003925" cy="369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Чтение </a:t>
            </a:r>
            <a:r>
              <a:rPr lang="ru-RU" dirty="0" smtClean="0">
                <a:latin typeface="+mn-lt"/>
              </a:rPr>
              <a:t>– развлечение </a:t>
            </a:r>
            <a:r>
              <a:rPr lang="ru-RU" dirty="0" smtClean="0">
                <a:latin typeface="+mn-lt"/>
              </a:rPr>
              <a:t>без </a:t>
            </a:r>
            <a:r>
              <a:rPr lang="ru-RU" dirty="0" smtClean="0">
                <a:latin typeface="+mn-lt"/>
              </a:rPr>
              <a:t>усилий</a:t>
            </a:r>
            <a:endParaRPr lang="ru-RU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От 5 к 8 классу меняется комплекс мотивов, побуждающих учащихся читать</a:t>
            </a:r>
          </a:p>
          <a:p>
            <a:r>
              <a:rPr lang="ru-RU" dirty="0" smtClean="0"/>
              <a:t>Основным </a:t>
            </a:r>
            <a:r>
              <a:rPr lang="ru-RU" dirty="0" smtClean="0"/>
              <a:t>стимулом чтения является учеба, а доминирующим мотивом – развлечение.</a:t>
            </a:r>
          </a:p>
          <a:p>
            <a:r>
              <a:rPr lang="ru-RU" dirty="0" smtClean="0"/>
              <a:t>Репертуар (круг чтения) большинства подростков </a:t>
            </a:r>
            <a:r>
              <a:rPr lang="ru-RU" dirty="0" smtClean="0"/>
              <a:t>ограничен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Легкое» чтение – без усилий – это чтение фэнтези и мистики, приключений, ужасов, а также «веселых» книг.</a:t>
            </a:r>
          </a:p>
          <a:p>
            <a:r>
              <a:rPr lang="ru-RU" dirty="0" smtClean="0"/>
              <a:t>При «случайном» выборе чаще выбираются популярные новинки и «модные» книги, которые читают сверстники.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Чтение мальчиков и девочек</a:t>
            </a:r>
            <a:endParaRPr lang="ru-RU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Чтение девочек и мальчиков значительно отличается. Эти различия увеличиваются</a:t>
            </a:r>
          </a:p>
          <a:p>
            <a:r>
              <a:rPr lang="ru-RU" dirty="0" smtClean="0"/>
              <a:t>Девочки читают больше и лучше, репертуар чтения мальчиков часто разнообразнее </a:t>
            </a:r>
          </a:p>
          <a:p>
            <a:r>
              <a:rPr lang="ru-RU" dirty="0" smtClean="0"/>
              <a:t>Мальчики-подростки больше читают техническую и познавательную литературу </a:t>
            </a:r>
          </a:p>
          <a:p>
            <a:r>
              <a:rPr lang="ru-RU" dirty="0" smtClean="0"/>
              <a:t>Девочки больше читают художественную литературу, в том числе классику, а также «модные» романы. И много глянцевых журналов!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b="1" dirty="0" smtClean="0">
                <a:latin typeface="+mn-lt"/>
              </a:rPr>
              <a:t>Роль семьи и домашней библиотеки</a:t>
            </a:r>
            <a:endParaRPr lang="ru-RU" sz="3400" b="1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Всероссийская конференция «Национальная программа поддержки и развития чтения: проблемы и перспективы»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Семей  с большими книжными собраниями </a:t>
            </a:r>
            <a:r>
              <a:rPr lang="ru-RU" dirty="0" smtClean="0"/>
              <a:t>не много</a:t>
            </a:r>
            <a:endParaRPr lang="ru-RU" dirty="0" smtClean="0"/>
          </a:p>
          <a:p>
            <a:r>
              <a:rPr lang="ru-RU" dirty="0" smtClean="0"/>
              <a:t>Наличие «традиционной» домашней библиотеки все еще значительно влияет на чтение подростков</a:t>
            </a:r>
          </a:p>
          <a:p>
            <a:r>
              <a:rPr lang="ru-RU" dirty="0" smtClean="0"/>
              <a:t>Книги, собранные предыдущими поколениями, интерес к чтению у родителей зачастую определяют будущее подростка как читателя</a:t>
            </a:r>
          </a:p>
          <a:p>
            <a:r>
              <a:rPr lang="ru-RU" dirty="0" smtClean="0"/>
              <a:t>Размер домашней библиотеки  позитивно </a:t>
            </a:r>
            <a:r>
              <a:rPr lang="ru-RU" dirty="0" err="1" smtClean="0"/>
              <a:t>коррелирует</a:t>
            </a:r>
            <a:r>
              <a:rPr lang="ru-RU" dirty="0" smtClean="0"/>
              <a:t> со чтением подростка в Интернете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347</TotalTime>
  <Words>1815</Words>
  <Application>Microsoft Office PowerPoint</Application>
  <PresentationFormat>Экран (4:3)</PresentationFormat>
  <Paragraphs>270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Справедливость</vt:lpstr>
      <vt:lpstr>  Чтение подростков в реальной  и виртуальной среде:  размышления по результатам  комплексного исследования </vt:lpstr>
      <vt:lpstr>Негативные процессы в чтении подростков и юношества в России в последнее десятилетие</vt:lpstr>
      <vt:lpstr>Опрос молодежи 15-29 лет, 2009 г.</vt:lpstr>
      <vt:lpstr>Исследование «Чтение и читательские практики московских подростков – 2011»</vt:lpstr>
      <vt:lpstr>Состояние чтения детей и подростков продолжает ухудшаться</vt:lpstr>
      <vt:lpstr>Слайд 6</vt:lpstr>
      <vt:lpstr>Чтение – развлечение без усилий</vt:lpstr>
      <vt:lpstr>Чтение мальчиков и девочек</vt:lpstr>
      <vt:lpstr>Роль семьи и домашней библиотеки</vt:lpstr>
      <vt:lpstr>Слайд 10</vt:lpstr>
      <vt:lpstr> Закат литературной традиции чтения «золотой полки» в семье </vt:lpstr>
      <vt:lpstr>Что оказывает наибольшее влияние на выбор чтения подростков?</vt:lpstr>
      <vt:lpstr>Популярные книги и серии</vt:lpstr>
      <vt:lpstr>Слайд 14</vt:lpstr>
      <vt:lpstr>Слайд 15</vt:lpstr>
      <vt:lpstr>Слайд 16</vt:lpstr>
      <vt:lpstr>Слайд 17</vt:lpstr>
      <vt:lpstr>Слайд 18</vt:lpstr>
      <vt:lpstr>Слайд 19</vt:lpstr>
      <vt:lpstr>Обречены ли подростки на чтение «литературных суррогатов»?</vt:lpstr>
      <vt:lpstr> Источники получения книг </vt:lpstr>
      <vt:lpstr>Источники получения информации  о книгах и чтении Вопрос: « Где в Интернете ты получаешь информацию  о книгах и чтении?» </vt:lpstr>
      <vt:lpstr> Интернет активизирует познавательную активность школьников </vt:lpstr>
      <vt:lpstr>    Интернет дает возможность узнать о новых книгах Вопрос: «Видел(а) ли ты в Интернете информацию о книгах, советы, что почитать?»  </vt:lpstr>
      <vt:lpstr> Источники получения информации о новых книгах </vt:lpstr>
      <vt:lpstr>  Места, где общаются подростки  </vt:lpstr>
      <vt:lpstr>Влияние интернета многозначно</vt:lpstr>
      <vt:lpstr> «Вызовы чтения» подростков, стоящие перед взрослыми</vt:lpstr>
      <vt:lpstr>Поддержка чтения и библиотеки</vt:lpstr>
      <vt:lpstr>         В Японии принята стратегия по поддержке  чтения и библиотек  </vt:lpstr>
      <vt:lpstr>Слайд 31</vt:lpstr>
      <vt:lpstr>Слайд 32</vt:lpstr>
      <vt:lpstr>Читай, Сингапур!</vt:lpstr>
      <vt:lpstr>Слайд 34</vt:lpstr>
      <vt:lpstr>Слайд 35</vt:lpstr>
      <vt:lpstr>Австралия: 2012 год</vt:lpstr>
      <vt:lpstr>Слайд 37</vt:lpstr>
      <vt:lpstr>Слайд 38</vt:lpstr>
      <vt:lpstr>Слайд 39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 Петровна</dc:creator>
  <cp:lastModifiedBy>Вера Петровна</cp:lastModifiedBy>
  <cp:revision>51</cp:revision>
  <dcterms:created xsi:type="dcterms:W3CDTF">2012-11-22T19:15:56Z</dcterms:created>
  <dcterms:modified xsi:type="dcterms:W3CDTF">2012-11-23T06:03:21Z</dcterms:modified>
</cp:coreProperties>
</file>