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7BA71D1-252D-4318-B3B3-E18197AD022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2BDAA22-E7AE-4063-BDD5-59A9FE2CE7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Чтение в контексте ФГОС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ФГОС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/>
              <a:t>Федеральный государственный образовательный стандарт</a:t>
            </a:r>
            <a:r>
              <a:rPr lang="ru-RU" sz="2400" dirty="0" smtClean="0"/>
              <a:t> представляет собой </a:t>
            </a:r>
            <a:r>
              <a:rPr lang="ru-RU" sz="2400" b="1" dirty="0" smtClean="0"/>
              <a:t>совокупность требований</a:t>
            </a:r>
            <a:r>
              <a:rPr lang="ru-RU" sz="2400" dirty="0" smtClean="0"/>
              <a:t>, обязательных при реализации основной образовательной программы среднего (полного) общего образования образовательными учреждениями, имеющими государственную аккредитацию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Стандарт включает требования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/>
              <a:t>к результатам</a:t>
            </a:r>
            <a:r>
              <a:rPr lang="ru-RU" sz="2800" dirty="0" smtClean="0"/>
              <a:t> освоения основной образовательной программы среднего (полного) общего образования;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b="1" dirty="0" smtClean="0"/>
              <a:t>к структуре основной образовательной программы</a:t>
            </a:r>
            <a:r>
              <a:rPr lang="ru-RU" sz="2800" dirty="0" smtClean="0"/>
              <a:t> среднего (полного)общего образования, в том числе требования к соотношению частей основной образовательной программы и их </a:t>
            </a:r>
            <a:r>
              <a:rPr lang="ru-RU" sz="2800" dirty="0" err="1" smtClean="0"/>
              <a:t>объѐму</a:t>
            </a:r>
            <a:r>
              <a:rPr lang="ru-RU" sz="2800" dirty="0" smtClean="0"/>
              <a:t>, а также к соотношению обязательной части основной образовательной программы и части, формируемой участниками образовательного процесса;</a:t>
            </a:r>
          </a:p>
          <a:p>
            <a:pPr>
              <a:lnSpc>
                <a:spcPct val="80000"/>
              </a:lnSpc>
            </a:pPr>
            <a:endParaRPr lang="ru-RU" sz="2800" dirty="0" smtClean="0"/>
          </a:p>
          <a:p>
            <a:pPr>
              <a:lnSpc>
                <a:spcPct val="80000"/>
              </a:lnSpc>
            </a:pPr>
            <a:r>
              <a:rPr lang="ru-RU" sz="2800" b="1" dirty="0" smtClean="0"/>
              <a:t>к условиям реализации основной образовательной программы </a:t>
            </a:r>
            <a:r>
              <a:rPr lang="ru-RU" sz="2800" dirty="0" smtClean="0"/>
              <a:t>среднего (полного) общего образования, в том числе кадровым, финансовым, материально-техническим и иным условиям.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сТандарт</a:t>
            </a:r>
            <a:r>
              <a:rPr lang="ru-RU" dirty="0" smtClean="0"/>
              <a:t> направлен 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/>
              <a:t>формирование </a:t>
            </a:r>
            <a:r>
              <a:rPr lang="ru-RU" sz="2800" b="1" dirty="0" smtClean="0"/>
              <a:t>российской гражданской идентичности</a:t>
            </a:r>
            <a:r>
              <a:rPr lang="ru-RU" sz="2800" dirty="0" smtClean="0"/>
              <a:t> обучающихся;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с</a:t>
            </a:r>
            <a:r>
              <a:rPr lang="ru-RU" sz="2800" b="1" dirty="0" smtClean="0"/>
              <a:t>охранение единства </a:t>
            </a:r>
            <a:r>
              <a:rPr lang="ru-RU" sz="2800" b="1" dirty="0" smtClean="0"/>
              <a:t>образовательного пространства</a:t>
            </a:r>
            <a:r>
              <a:rPr lang="ru-RU" sz="2800" dirty="0" smtClean="0"/>
              <a:t> Российской Федерации;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сохранение </a:t>
            </a:r>
            <a:r>
              <a:rPr lang="ru-RU" sz="2800" b="1" dirty="0" smtClean="0"/>
              <a:t>и </a:t>
            </a:r>
            <a:r>
              <a:rPr lang="ru-RU" sz="2800" b="1" dirty="0" smtClean="0"/>
              <a:t>развитие </a:t>
            </a:r>
            <a:r>
              <a:rPr lang="ru-RU" sz="2800" b="1" dirty="0" smtClean="0"/>
              <a:t>культурного разнообразия и языкового </a:t>
            </a:r>
            <a:r>
              <a:rPr lang="ru-RU" sz="2800" b="1" dirty="0" smtClean="0"/>
              <a:t>наследия многонационального </a:t>
            </a:r>
            <a:r>
              <a:rPr lang="ru-RU" sz="2800" b="1" dirty="0" smtClean="0"/>
              <a:t>народа</a:t>
            </a:r>
            <a:r>
              <a:rPr lang="ru-RU" sz="2800" dirty="0" smtClean="0"/>
              <a:t> России, </a:t>
            </a:r>
            <a:r>
              <a:rPr lang="ru-RU" sz="2800" b="1" dirty="0" smtClean="0"/>
              <a:t>реализацию </a:t>
            </a:r>
            <a:r>
              <a:rPr lang="ru-RU" sz="2800" b="1" dirty="0" smtClean="0"/>
              <a:t>права </a:t>
            </a:r>
            <a:r>
              <a:rPr lang="ru-RU" sz="2800" dirty="0" smtClean="0"/>
              <a:t>на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	изучение </a:t>
            </a:r>
            <a:r>
              <a:rPr lang="ru-RU" sz="2800" dirty="0" smtClean="0"/>
              <a:t>родного языка, возможности получения среднего (полного) </a:t>
            </a:r>
            <a:r>
              <a:rPr lang="ru-RU" sz="2800" dirty="0" smtClean="0"/>
              <a:t>общего образования </a:t>
            </a:r>
            <a:r>
              <a:rPr lang="ru-RU" sz="2800" dirty="0" smtClean="0"/>
              <a:t>на родном языке, овладения духовными ценностями и культурой многонационального народа России;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доступность </a:t>
            </a:r>
            <a:r>
              <a:rPr lang="ru-RU" sz="2800" b="1" dirty="0" smtClean="0"/>
              <a:t>получения качественного</a:t>
            </a:r>
            <a:r>
              <a:rPr lang="ru-RU" sz="2800" dirty="0" smtClean="0"/>
              <a:t> среднего (полного) общего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образования</a:t>
            </a:r>
            <a:r>
              <a:rPr lang="ru-RU" sz="28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преемственность </a:t>
            </a:r>
            <a:r>
              <a:rPr lang="ru-RU" sz="2800" b="1" dirty="0" smtClean="0"/>
              <a:t>основных образовательных программ</a:t>
            </a:r>
            <a:r>
              <a:rPr lang="ru-RU" sz="2800" dirty="0" smtClean="0"/>
              <a:t> начального</a:t>
            </a:r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	общего</a:t>
            </a:r>
            <a:r>
              <a:rPr lang="ru-RU" sz="2800" dirty="0" smtClean="0"/>
              <a:t>, основного общего, среднего (полного) </a:t>
            </a:r>
            <a:r>
              <a:rPr lang="ru-RU" sz="2800" dirty="0" smtClean="0"/>
              <a:t>общего профессионального</a:t>
            </a:r>
            <a:endParaRPr lang="ru-RU" sz="2800" dirty="0" smtClean="0"/>
          </a:p>
          <a:p>
            <a:pPr>
              <a:lnSpc>
                <a:spcPct val="80000"/>
              </a:lnSpc>
              <a:buNone/>
            </a:pPr>
            <a:r>
              <a:rPr lang="ru-RU" sz="2800" dirty="0" smtClean="0"/>
              <a:t>	образования</a:t>
            </a:r>
            <a:r>
              <a:rPr lang="ru-RU" sz="28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духовно-нравственное развитие, воспитание </a:t>
            </a:r>
            <a:r>
              <a:rPr lang="ru-RU" sz="2800" b="1" dirty="0" smtClean="0"/>
              <a:t>и </a:t>
            </a:r>
            <a:r>
              <a:rPr lang="ru-RU" sz="2800" b="1" dirty="0" smtClean="0"/>
              <a:t>социализацию </a:t>
            </a:r>
            <a:r>
              <a:rPr lang="ru-RU" sz="2800" dirty="0" smtClean="0"/>
              <a:t>обучающихся</a:t>
            </a:r>
            <a:r>
              <a:rPr lang="ru-RU" sz="2800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формирование </a:t>
            </a:r>
            <a:r>
              <a:rPr lang="ru-RU" sz="2800" b="1" dirty="0" smtClean="0"/>
              <a:t>содержательно- </a:t>
            </a:r>
            <a:r>
              <a:rPr lang="ru-RU" sz="2800" b="1" dirty="0" err="1" smtClean="0"/>
              <a:t>критериальной</a:t>
            </a:r>
            <a:r>
              <a:rPr lang="ru-RU" sz="2800" b="1" dirty="0" smtClean="0"/>
              <a:t> основы оценки</a:t>
            </a:r>
          </a:p>
          <a:p>
            <a:pPr>
              <a:lnSpc>
                <a:spcPct val="80000"/>
              </a:lnSpc>
              <a:buNone/>
            </a:pPr>
            <a:r>
              <a:rPr lang="ru-RU" sz="2800" b="1" dirty="0" smtClean="0"/>
              <a:t>	результатов </a:t>
            </a:r>
            <a:r>
              <a:rPr lang="ru-RU" sz="2800" b="1" dirty="0" smtClean="0"/>
              <a:t>освоения</a:t>
            </a:r>
            <a:r>
              <a:rPr lang="ru-RU" sz="2800" dirty="0" smtClean="0"/>
              <a:t> </a:t>
            </a:r>
            <a:r>
              <a:rPr lang="ru-RU" sz="2800" b="1" dirty="0" smtClean="0"/>
              <a:t>обучающимися</a:t>
            </a:r>
            <a:r>
              <a:rPr lang="ru-RU" sz="2800" dirty="0" smtClean="0"/>
              <a:t> основной образовательной </a:t>
            </a:r>
            <a:r>
              <a:rPr lang="ru-RU" sz="2800" b="1" dirty="0" smtClean="0"/>
              <a:t>программы</a:t>
            </a:r>
            <a:r>
              <a:rPr lang="ru-RU" sz="2800" dirty="0" smtClean="0"/>
              <a:t> среднего (полного) общего образования, </a:t>
            </a:r>
            <a:r>
              <a:rPr lang="ru-RU" sz="2800" b="1" dirty="0" smtClean="0"/>
              <a:t>деятельности </a:t>
            </a:r>
            <a:r>
              <a:rPr lang="ru-RU" sz="2800" dirty="0" smtClean="0"/>
              <a:t>педагогических</a:t>
            </a:r>
            <a:r>
              <a:rPr lang="ru-RU" sz="2800" b="1" dirty="0" smtClean="0"/>
              <a:t> </a:t>
            </a:r>
            <a:r>
              <a:rPr lang="ru-RU" sz="2800" b="1" dirty="0" smtClean="0"/>
              <a:t>работников, </a:t>
            </a:r>
            <a:r>
              <a:rPr lang="ru-RU" sz="2800" b="1" dirty="0" smtClean="0"/>
              <a:t>образовательных учреждений</a:t>
            </a:r>
            <a:r>
              <a:rPr lang="ru-RU" sz="2800" dirty="0" smtClean="0"/>
              <a:t>, функционирования </a:t>
            </a:r>
            <a:r>
              <a:rPr lang="ru-RU" sz="2800" b="1" dirty="0" smtClean="0"/>
              <a:t>системы образования</a:t>
            </a:r>
            <a:r>
              <a:rPr lang="ru-RU" sz="2800" dirty="0" smtClean="0"/>
              <a:t> в целом;</a:t>
            </a:r>
          </a:p>
          <a:p>
            <a:pPr>
              <a:lnSpc>
                <a:spcPct val="80000"/>
              </a:lnSpc>
            </a:pPr>
            <a:r>
              <a:rPr lang="ru-RU" sz="2800" b="1" dirty="0" smtClean="0"/>
              <a:t>о</a:t>
            </a:r>
            <a:r>
              <a:rPr lang="ru-RU" sz="2800" b="1" dirty="0" smtClean="0"/>
              <a:t>беспечение условий </a:t>
            </a:r>
            <a:r>
              <a:rPr lang="ru-RU" sz="2800" b="1" dirty="0" smtClean="0"/>
              <a:t>создания социальной ситуации развития обучающихся,</a:t>
            </a:r>
            <a:r>
              <a:rPr lang="ru-RU" sz="2800" dirty="0" smtClean="0"/>
              <a:t> </a:t>
            </a:r>
            <a:r>
              <a:rPr lang="ru-RU" sz="2800" dirty="0" smtClean="0"/>
              <a:t>гарантирующих социальную </a:t>
            </a:r>
            <a:r>
              <a:rPr lang="ru-RU" sz="2800" dirty="0" smtClean="0"/>
              <a:t>самоидентификацию посредством личностно значимой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требований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Личностные</a:t>
            </a:r>
          </a:p>
          <a:p>
            <a:r>
              <a:rPr lang="ru-RU" sz="4000" dirty="0" err="1" smtClean="0"/>
              <a:t>Метапредметные</a:t>
            </a:r>
            <a:endParaRPr lang="ru-RU" sz="4000" dirty="0" smtClean="0"/>
          </a:p>
          <a:p>
            <a:r>
              <a:rPr lang="ru-RU" sz="4000" dirty="0" smtClean="0"/>
              <a:t>Предметные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Требования к </a:t>
            </a:r>
            <a:r>
              <a:rPr lang="ru-RU" sz="2800" dirty="0" err="1" smtClean="0"/>
              <a:t>метапредметным</a:t>
            </a:r>
            <a:r>
              <a:rPr lang="ru-RU" sz="2800" dirty="0" smtClean="0"/>
              <a:t> результатам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Готовность и способность </a:t>
            </a:r>
            <a:r>
              <a:rPr lang="ru-RU" sz="2400" b="1" dirty="0" smtClean="0"/>
              <a:t>к информационной деятельности</a:t>
            </a:r>
            <a:r>
              <a:rPr lang="ru-RU" sz="2400" dirty="0" smtClean="0"/>
              <a:t>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b="1" dirty="0" smtClean="0"/>
              <a:t>поиск </a:t>
            </a:r>
            <a:r>
              <a:rPr lang="ru-RU" sz="2400" dirty="0" smtClean="0"/>
              <a:t>информации и самостоятельный </a:t>
            </a:r>
            <a:r>
              <a:rPr lang="ru-RU" sz="2400" b="1" dirty="0" smtClean="0"/>
              <a:t>отбор</a:t>
            </a:r>
            <a:r>
              <a:rPr lang="ru-RU" sz="2400" dirty="0" smtClean="0"/>
              <a:t> источников информации </a:t>
            </a:r>
            <a:r>
              <a:rPr lang="ru-RU" sz="2400" b="1" dirty="0" smtClean="0"/>
              <a:t>в соответствии с поставленными целями и задачами</a:t>
            </a:r>
            <a:r>
              <a:rPr lang="ru-RU" sz="2400" dirty="0" smtClean="0"/>
              <a:t>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b="1" dirty="0" smtClean="0"/>
              <a:t>умение систематизировать</a:t>
            </a:r>
            <a:r>
              <a:rPr lang="ru-RU" sz="2400" dirty="0" smtClean="0"/>
              <a:t> информацию по заданным признакам,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b="1" dirty="0" smtClean="0"/>
              <a:t>критически оценить и интерпретировать</a:t>
            </a:r>
            <a:r>
              <a:rPr lang="ru-RU" sz="2400" dirty="0" smtClean="0"/>
              <a:t> информацию;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b="1" dirty="0" smtClean="0"/>
              <a:t>умение хранить, защищать, передавать и обрабатывать информацию</a:t>
            </a:r>
            <a:r>
              <a:rPr lang="ru-RU" sz="2400" dirty="0" smtClean="0"/>
              <a:t>, </a:t>
            </a:r>
            <a:r>
              <a:rPr lang="ru-RU" sz="2400" b="1" dirty="0" smtClean="0"/>
              <a:t>переводить визуальную информацию в вербальную</a:t>
            </a:r>
            <a:r>
              <a:rPr lang="ru-RU" sz="2400" dirty="0" smtClean="0"/>
              <a:t> знаковую систему и наоборот;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ru-RU" sz="2400" b="1" dirty="0" smtClean="0"/>
              <a:t>умение включать</a:t>
            </a:r>
            <a:r>
              <a:rPr lang="ru-RU" sz="2400" dirty="0" smtClean="0"/>
              <a:t> внешкольную информацию в процесс общего базового образования;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800" b="1" dirty="0" smtClean="0"/>
              <a:t>	7. </a:t>
            </a:r>
            <a:r>
              <a:rPr lang="ru-RU" b="1" dirty="0" smtClean="0"/>
              <a:t>умение </a:t>
            </a:r>
            <a:r>
              <a:rPr lang="ru-RU" b="1" dirty="0" smtClean="0"/>
              <a:t>использовать, создавать и преобразовывать</a:t>
            </a:r>
            <a:r>
              <a:rPr lang="ru-RU" dirty="0" smtClean="0"/>
              <a:t> различные </a:t>
            </a:r>
            <a:r>
              <a:rPr lang="ru-RU" b="1" dirty="0" smtClean="0"/>
              <a:t>символьные записи, схемы и модели</a:t>
            </a:r>
            <a:r>
              <a:rPr lang="ru-RU" dirty="0" smtClean="0"/>
              <a:t> для решения познавательных и учебных задач в различных предметных областях, исследовательской и проектной деятельности;</a:t>
            </a:r>
          </a:p>
          <a:p>
            <a:pPr>
              <a:lnSpc>
                <a:spcPct val="90000"/>
              </a:lnSpc>
              <a:buNone/>
            </a:pPr>
            <a:r>
              <a:rPr lang="ru-RU" dirty="0" smtClean="0"/>
              <a:t>	</a:t>
            </a:r>
            <a:r>
              <a:rPr lang="ru-RU" dirty="0" smtClean="0"/>
              <a:t>8. умение </a:t>
            </a:r>
            <a:r>
              <a:rPr lang="ru-RU" b="1" dirty="0" smtClean="0"/>
              <a:t>понимать значение языка</a:t>
            </a:r>
            <a:r>
              <a:rPr lang="ru-RU" dirty="0" smtClean="0"/>
              <a:t> в сохранении и развитии духовной культуры; </a:t>
            </a:r>
            <a:r>
              <a:rPr lang="ru-RU" b="1" dirty="0" smtClean="0"/>
              <a:t>знание роли</a:t>
            </a:r>
            <a:r>
              <a:rPr lang="ru-RU" dirty="0" smtClean="0"/>
              <a:t> и особенностей естественных, формализованных и формальных </a:t>
            </a:r>
            <a:r>
              <a:rPr lang="ru-RU" b="1" dirty="0" smtClean="0"/>
              <a:t>языков как средств коммуникации</a:t>
            </a:r>
            <a:r>
              <a:rPr lang="ru-RU" dirty="0" smtClean="0"/>
              <a:t>; использование языковых средств в соответствии с целями и задачами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223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Чтение в контексте ФГОС </vt:lpstr>
      <vt:lpstr>Что такое ФГОС ?</vt:lpstr>
      <vt:lpstr>Стандарт включает требования</vt:lpstr>
      <vt:lpstr>сТандарт направлен на:</vt:lpstr>
      <vt:lpstr>Структура требований ФГОС</vt:lpstr>
      <vt:lpstr>Требования к метапредметным результатам 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Чтение в контексте ФГОС </dc:title>
  <dc:creator>User</dc:creator>
  <cp:lastModifiedBy>User</cp:lastModifiedBy>
  <cp:revision>2</cp:revision>
  <dcterms:created xsi:type="dcterms:W3CDTF">2012-10-23T09:13:05Z</dcterms:created>
  <dcterms:modified xsi:type="dcterms:W3CDTF">2012-10-23T09:26:50Z</dcterms:modified>
</cp:coreProperties>
</file>