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1" r:id="rId9"/>
    <p:sldId id="263" r:id="rId10"/>
    <p:sldId id="264" r:id="rId11"/>
    <p:sldId id="266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947" autoAdjust="0"/>
  </p:normalViewPr>
  <p:slideViewPr>
    <p:cSldViewPr>
      <p:cViewPr varScale="1">
        <p:scale>
          <a:sx n="106" d="100"/>
          <a:sy n="106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43AA9-79F2-4ABF-BC08-E40EDD97C96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AF87-7467-4F31-BACB-2C7BF9ECB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1AF87-7467-4F31-BACB-2C7BF9ECBB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668B6F-B79A-44AA-9DEE-5266AD51ABFC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614EFB-8B7F-487B-8B10-82A5532FA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Тюменская региональная программа поддержки и развития чтения: </a:t>
            </a:r>
            <a:r>
              <a:rPr lang="ru-RU" dirty="0" smtClean="0"/>
              <a:t>проблемы и предпосылки разработки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929486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Наталья Петровна Дворцова,</a:t>
            </a:r>
          </a:p>
          <a:p>
            <a:pPr algn="r" hangingPunct="0"/>
            <a:r>
              <a:rPr lang="ru-RU" dirty="0"/>
              <a:t>д. </a:t>
            </a:r>
            <a:r>
              <a:rPr lang="ru-RU" dirty="0" err="1"/>
              <a:t>филол</a:t>
            </a:r>
            <a:r>
              <a:rPr lang="ru-RU" dirty="0"/>
              <a:t>. н., проф.,</a:t>
            </a:r>
            <a:endParaRPr lang="ru-RU" b="1" dirty="0"/>
          </a:p>
          <a:p>
            <a:pPr algn="r" hangingPunct="0"/>
            <a:r>
              <a:rPr lang="ru-RU" dirty="0"/>
              <a:t>заведующая кафедрой издательского дела </a:t>
            </a:r>
            <a:br>
              <a:rPr lang="ru-RU" dirty="0"/>
            </a:br>
            <a:r>
              <a:rPr lang="ru-RU" dirty="0"/>
              <a:t>и редактирования </a:t>
            </a:r>
            <a:r>
              <a:rPr lang="ru-RU" dirty="0" err="1"/>
              <a:t>ТюмГУ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Региональный конкурс «Книга года» как форма продвижения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912834"/>
            <a:ext cx="449580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Продвижению региональных книг должно </a:t>
            </a:r>
            <a:r>
              <a:rPr lang="ru-RU" dirty="0"/>
              <a:t>способствовать интернет-голосование на региональных </a:t>
            </a:r>
            <a:r>
              <a:rPr lang="ru-RU" dirty="0" smtClean="0"/>
              <a:t>сайтах: </a:t>
            </a:r>
          </a:p>
          <a:p>
            <a:pPr algn="just"/>
            <a:r>
              <a:rPr lang="ru-RU" u="sng" dirty="0" smtClean="0"/>
              <a:t>http</a:t>
            </a:r>
            <a:r>
              <a:rPr lang="ru-RU" u="sng" dirty="0"/>
              <a:t>://</a:t>
            </a:r>
            <a:r>
              <a:rPr lang="en-US" u="sng" dirty="0"/>
              <a:t>www</a:t>
            </a:r>
            <a:r>
              <a:rPr lang="ru-RU" u="sng" dirty="0" smtClean="0"/>
              <a:t>.</a:t>
            </a:r>
            <a:r>
              <a:rPr lang="ru-RU" u="sng" dirty="0" err="1" smtClean="0"/>
              <a:t>idir.utmn.ru</a:t>
            </a:r>
            <a:r>
              <a:rPr lang="ru-RU" dirty="0" smtClean="0"/>
              <a:t> </a:t>
            </a:r>
          </a:p>
          <a:p>
            <a:pPr algn="just"/>
            <a:r>
              <a:rPr lang="ru-RU" u="sng" dirty="0" smtClean="0"/>
              <a:t>http</a:t>
            </a:r>
            <a:r>
              <a:rPr lang="ru-RU" u="sng" dirty="0"/>
              <a:t>://</a:t>
            </a:r>
            <a:r>
              <a:rPr lang="en-US" u="sng" dirty="0"/>
              <a:t>www</a:t>
            </a:r>
            <a:r>
              <a:rPr lang="ru-RU" u="sng" dirty="0" smtClean="0"/>
              <a:t>.</a:t>
            </a:r>
            <a:r>
              <a:rPr lang="ru-RU" u="sng" dirty="0" err="1" smtClean="0"/>
              <a:t>t-l.ru</a:t>
            </a:r>
            <a:r>
              <a:rPr lang="ru-RU" dirty="0" smtClean="0"/>
              <a:t> </a:t>
            </a:r>
          </a:p>
          <a:p>
            <a:pPr algn="just"/>
            <a:r>
              <a:rPr lang="ru-RU" u="sng" dirty="0" smtClean="0"/>
              <a:t>http</a:t>
            </a:r>
            <a:r>
              <a:rPr lang="ru-RU" u="sng" dirty="0"/>
              <a:t>://</a:t>
            </a:r>
            <a:r>
              <a:rPr lang="en-US" u="sng" dirty="0"/>
              <a:t>www</a:t>
            </a:r>
            <a:r>
              <a:rPr lang="ru-RU" u="sng" dirty="0" smtClean="0"/>
              <a:t>.</a:t>
            </a:r>
            <a:r>
              <a:rPr lang="ru-RU" u="sng" dirty="0" err="1" smtClean="0"/>
              <a:t>newsprom.ru</a:t>
            </a:r>
            <a:endParaRPr lang="ru-RU" dirty="0" smtClean="0"/>
          </a:p>
          <a:p>
            <a:pPr algn="just"/>
            <a:r>
              <a:rPr lang="ru-RU" u="sng" dirty="0" smtClean="0"/>
              <a:t>http</a:t>
            </a:r>
            <a:r>
              <a:rPr lang="ru-RU" u="sng" dirty="0"/>
              <a:t>://</a:t>
            </a:r>
            <a:r>
              <a:rPr lang="en-US" u="sng" dirty="0"/>
              <a:t>www</a:t>
            </a:r>
            <a:r>
              <a:rPr lang="ru-RU" u="sng" dirty="0"/>
              <a:t>.</a:t>
            </a:r>
            <a:r>
              <a:rPr lang="ru-RU" u="sng" dirty="0" err="1"/>
              <a:t>tyumedia.ru</a:t>
            </a:r>
            <a:r>
              <a:rPr lang="ru-RU" dirty="0" smtClean="0"/>
              <a:t>) </a:t>
            </a:r>
          </a:p>
          <a:p>
            <a:pPr algn="just"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  <p:pic>
        <p:nvPicPr>
          <p:cNvPr id="3075" name="Picture 3" descr="D:\Кафедра\Дворцова\для презентации\16011-1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5" y="2226685"/>
            <a:ext cx="4166565" cy="298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	В ходе голосования выявляются самые читаемые тюменские книги.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Кафедра\Дворцова\для презентаци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6415094" cy="3849056"/>
          </a:xfrm>
          <a:prstGeom prst="rect">
            <a:avLst/>
          </a:prstGeom>
          <a:noFill/>
        </p:spPr>
      </p:pic>
      <p:pic>
        <p:nvPicPr>
          <p:cNvPr id="2051" name="Picture 3" descr="D:\Кафедра\Дворцова\для презентации\vopros-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037" y="2565118"/>
            <a:ext cx="2258707" cy="314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555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Тюменская региональная программа поддержки и развития чтения должна носить системный, интегративный характер, объединить все институты инфраструктуры чтения.</a:t>
            </a:r>
          </a:p>
          <a:p>
            <a:endParaRPr lang="ru-RU" dirty="0"/>
          </a:p>
        </p:txBody>
      </p:sp>
      <p:pic>
        <p:nvPicPr>
          <p:cNvPr id="1026" name="Picture 2" descr="C:\Documents and Settings\1\Рабочий стол\На выставке книг, поступивших на конкурс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05647"/>
            <a:ext cx="2809842" cy="420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федра\Дворцова\для презентации\75976763_cl_ornament070109_1_.jpg"/>
          <p:cNvPicPr>
            <a:picLocks noChangeAspect="1" noChangeArrowheads="1"/>
          </p:cNvPicPr>
          <p:nvPr/>
        </p:nvPicPr>
        <p:blipFill>
          <a:blip r:embed="rId2"/>
          <a:srcRect t="6810" b="27240"/>
          <a:stretch>
            <a:fillRect/>
          </a:stretch>
        </p:blipFill>
        <p:spPr bwMode="auto">
          <a:xfrm>
            <a:off x="142844" y="2714104"/>
            <a:ext cx="8572559" cy="4145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Тюмени </a:t>
            </a:r>
            <a:r>
              <a:rPr lang="ru-RU" dirty="0"/>
              <a:t>– 426 лет, это первый русский город в Сибири, «ворота Сибири». </a:t>
            </a:r>
            <a:endParaRPr lang="ru-RU" dirty="0" smtClean="0"/>
          </a:p>
          <a:p>
            <a:pPr algn="just"/>
            <a:r>
              <a:rPr lang="ru-RU" dirty="0" smtClean="0"/>
              <a:t>История книжной Тюмени значительно короче. </a:t>
            </a:r>
            <a:r>
              <a:rPr lang="ru-RU" dirty="0"/>
              <a:t>Первые печатные сибирские книги появились в 1789 году в Тобольске. В Тюмени первые книги были напечатаны в 1869 </a:t>
            </a:r>
            <a:r>
              <a:rPr lang="ru-RU" dirty="0" smtClean="0"/>
              <a:t>году</a:t>
            </a:r>
            <a:r>
              <a:rPr lang="ru-RU" dirty="0"/>
              <a:t>.</a:t>
            </a:r>
            <a:endParaRPr lang="ru-RU" b="1" dirty="0"/>
          </a:p>
        </p:txBody>
      </p:sp>
      <p:pic>
        <p:nvPicPr>
          <p:cNvPr id="1026" name="Picture 2" descr="D:\Кафедра\Дворцова\для презентации\Книги, изданные В.Я. Корнильевым из Музейного комплекса им. И.Я. Словцова в Тюмен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98046"/>
            <a:ext cx="4460885" cy="334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Чтение в Тюмени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443914" cy="5286412"/>
          </a:xfrm>
        </p:spPr>
        <p:txBody>
          <a:bodyPr>
            <a:normAutofit fontScale="70000" lnSpcReduction="20000"/>
          </a:bodyPr>
          <a:lstStyle/>
          <a:p>
            <a:pPr lvl="1" hangingPunct="0">
              <a:buNone/>
            </a:pPr>
            <a:r>
              <a:rPr lang="ru-RU" sz="2600" b="1" dirty="0" smtClean="0"/>
              <a:t>Социально-демографическая </a:t>
            </a:r>
            <a:r>
              <a:rPr lang="ru-RU" sz="2600" b="1" dirty="0"/>
              <a:t>характеристика читателей/покупателей книг </a:t>
            </a:r>
            <a:endParaRPr lang="ru-RU" sz="2600" b="1" dirty="0" smtClean="0"/>
          </a:p>
          <a:p>
            <a:pPr lvl="1" hangingPunct="0">
              <a:buNone/>
            </a:pPr>
            <a:endParaRPr lang="ru-RU" b="1" dirty="0"/>
          </a:p>
          <a:p>
            <a:pPr hangingPunct="0"/>
            <a:r>
              <a:rPr lang="ru-RU" dirty="0" smtClean="0"/>
              <a:t>Возраст </a:t>
            </a:r>
            <a:r>
              <a:rPr lang="ru-RU" dirty="0"/>
              <a:t>от 13 до 30 лет – 52 </a:t>
            </a:r>
            <a:r>
              <a:rPr lang="ru-RU" dirty="0" smtClean="0"/>
              <a:t>%</a:t>
            </a:r>
            <a:endParaRPr lang="ru-RU" b="1" dirty="0" smtClean="0"/>
          </a:p>
          <a:p>
            <a:pPr hangingPunct="0">
              <a:buNone/>
            </a:pPr>
            <a:r>
              <a:rPr lang="ru-RU" dirty="0" smtClean="0"/>
              <a:t>               от </a:t>
            </a:r>
            <a:r>
              <a:rPr lang="ru-RU" dirty="0"/>
              <a:t>31 до 40 лет – 14 %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               от </a:t>
            </a:r>
            <a:r>
              <a:rPr lang="ru-RU" dirty="0"/>
              <a:t>51 до 60 лет – 12 </a:t>
            </a:r>
            <a:r>
              <a:rPr lang="ru-RU" dirty="0" smtClean="0"/>
              <a:t>%</a:t>
            </a:r>
          </a:p>
          <a:p>
            <a:pPr hangingPunct="0">
              <a:buNone/>
            </a:pPr>
            <a:endParaRPr lang="ru-RU" b="1" dirty="0"/>
          </a:p>
          <a:p>
            <a:pPr hangingPunct="0"/>
            <a:r>
              <a:rPr lang="ru-RU" dirty="0" smtClean="0"/>
              <a:t>Социальное положение</a:t>
            </a:r>
          </a:p>
          <a:p>
            <a:pPr hangingPunct="0">
              <a:buNone/>
            </a:pPr>
            <a:r>
              <a:rPr lang="ru-RU" dirty="0" smtClean="0"/>
              <a:t>		Женщины </a:t>
            </a:r>
            <a:r>
              <a:rPr lang="ru-RU" dirty="0"/>
              <a:t>– 63 %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Люди </a:t>
            </a:r>
            <a:r>
              <a:rPr lang="ru-RU" dirty="0"/>
              <a:t>с высшим образованием – 44 %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С </a:t>
            </a:r>
            <a:r>
              <a:rPr lang="ru-RU" dirty="0"/>
              <a:t>неоконченным высшим – 22,6 %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Служащие </a:t>
            </a:r>
            <a:r>
              <a:rPr lang="ru-RU" dirty="0"/>
              <a:t>– 34 %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Студенты </a:t>
            </a:r>
            <a:r>
              <a:rPr lang="ru-RU" dirty="0"/>
              <a:t>– 25 %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Школьники </a:t>
            </a:r>
            <a:r>
              <a:rPr lang="ru-RU" dirty="0"/>
              <a:t>– 15 %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Частные </a:t>
            </a:r>
            <a:r>
              <a:rPr lang="ru-RU" dirty="0"/>
              <a:t>предприниматели – 10 </a:t>
            </a:r>
            <a:r>
              <a:rPr lang="ru-RU" dirty="0" smtClean="0"/>
              <a:t>%</a:t>
            </a:r>
          </a:p>
          <a:p>
            <a:pPr lvl="0" hangingPunct="0">
              <a:buNone/>
            </a:pPr>
            <a:endParaRPr lang="ru-RU" dirty="0" smtClean="0"/>
          </a:p>
          <a:p>
            <a:pPr lvl="0" hangingPunct="0">
              <a:buNone/>
            </a:pPr>
            <a:r>
              <a:rPr lang="ru-RU" dirty="0" smtClean="0"/>
              <a:t>		</a:t>
            </a:r>
            <a:r>
              <a:rPr lang="ru-RU" i="1" dirty="0" smtClean="0"/>
              <a:t>Источник: Филологический </a:t>
            </a:r>
            <a:r>
              <a:rPr lang="ru-RU" i="1" dirty="0" err="1" smtClean="0"/>
              <a:t>дискурс</a:t>
            </a:r>
            <a:r>
              <a:rPr lang="ru-RU" i="1" dirty="0" smtClean="0"/>
              <a:t>. </a:t>
            </a:r>
            <a:r>
              <a:rPr lang="ru-RU" i="1" dirty="0"/>
              <a:t>Вестник ИГН </a:t>
            </a:r>
            <a:r>
              <a:rPr lang="ru-RU" i="1" dirty="0" err="1"/>
              <a:t>ТюмГУ</a:t>
            </a:r>
            <a:r>
              <a:rPr lang="ru-RU" i="1" dirty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Вып</a:t>
            </a:r>
            <a:r>
              <a:rPr lang="ru-RU" i="1" dirty="0"/>
              <a:t>. 9. </a:t>
            </a:r>
            <a:r>
              <a:rPr lang="ru-RU" i="1" dirty="0" smtClean="0"/>
              <a:t>Тюмень</a:t>
            </a:r>
            <a:r>
              <a:rPr lang="ru-RU" i="1" dirty="0"/>
              <a:t>, 2011. С. 130 – 134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5127" name="Picture 7" descr="C:\Documents and Settings\1\Рабочий стол\IMG_5908!!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4179" y="2428869"/>
            <a:ext cx="3798413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Чтение в Тюмени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5929354" cy="5500702"/>
          </a:xfrm>
        </p:spPr>
        <p:txBody>
          <a:bodyPr>
            <a:normAutofit fontScale="62500" lnSpcReduction="20000"/>
          </a:bodyPr>
          <a:lstStyle/>
          <a:p>
            <a:pPr marL="342900" lvl="1" indent="-342900" hangingPunct="0">
              <a:buNone/>
            </a:pPr>
            <a:r>
              <a:rPr lang="ru-RU" sz="3200" b="1" dirty="0" smtClean="0"/>
              <a:t>	Самые </a:t>
            </a:r>
            <a:r>
              <a:rPr lang="ru-RU" sz="3200" b="1" dirty="0"/>
              <a:t>востребованные </a:t>
            </a:r>
            <a:r>
              <a:rPr lang="ru-RU" sz="3200" b="1" dirty="0" smtClean="0"/>
              <a:t>книги:</a:t>
            </a:r>
          </a:p>
          <a:p>
            <a:pPr marL="342900" lvl="1" indent="-342900" hangingPunc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 hangingPunct="0"/>
            <a:r>
              <a:rPr lang="ru-RU" dirty="0" smtClean="0"/>
              <a:t>Учебные </a:t>
            </a:r>
            <a:r>
              <a:rPr lang="ru-RU" dirty="0"/>
              <a:t>– 14 %</a:t>
            </a:r>
            <a:endParaRPr lang="ru-RU" b="1" dirty="0"/>
          </a:p>
          <a:p>
            <a:pPr hangingPunct="0"/>
            <a:r>
              <a:rPr lang="ru-RU" dirty="0"/>
              <a:t>Современная русская и зарубежная литература – 12 %</a:t>
            </a:r>
            <a:endParaRPr lang="ru-RU" b="1" dirty="0"/>
          </a:p>
          <a:p>
            <a:pPr hangingPunct="0"/>
            <a:r>
              <a:rPr lang="ru-RU" dirty="0"/>
              <a:t>Классика – 9 %</a:t>
            </a:r>
            <a:endParaRPr lang="ru-RU" b="1" dirty="0"/>
          </a:p>
          <a:p>
            <a:pPr hangingPunct="0"/>
            <a:r>
              <a:rPr lang="ru-RU" dirty="0"/>
              <a:t>Детективы, боевики – 11 %</a:t>
            </a:r>
            <a:endParaRPr lang="ru-RU" b="1" dirty="0"/>
          </a:p>
          <a:p>
            <a:pPr hangingPunct="0"/>
            <a:r>
              <a:rPr lang="ru-RU" dirty="0"/>
              <a:t>Фантастика – 8 %</a:t>
            </a:r>
            <a:endParaRPr lang="ru-RU" b="1" dirty="0"/>
          </a:p>
          <a:p>
            <a:pPr hangingPunct="0"/>
            <a:r>
              <a:rPr lang="ru-RU" dirty="0"/>
              <a:t>Детская литература – 8 %</a:t>
            </a:r>
            <a:endParaRPr lang="ru-RU" b="1" dirty="0"/>
          </a:p>
          <a:p>
            <a:pPr hangingPunct="0">
              <a:buNone/>
            </a:pPr>
            <a:endParaRPr lang="ru-RU" dirty="0" smtClean="0"/>
          </a:p>
          <a:p>
            <a:pPr hangingPunct="0">
              <a:buNone/>
            </a:pPr>
            <a:r>
              <a:rPr lang="ru-RU" b="1" dirty="0" smtClean="0"/>
              <a:t>	В </a:t>
            </a:r>
            <a:r>
              <a:rPr lang="ru-RU" b="1" dirty="0"/>
              <a:t>чтении художественной литературы лидируют:</a:t>
            </a:r>
          </a:p>
          <a:p>
            <a:pPr hangingPunct="0"/>
            <a:r>
              <a:rPr lang="ru-RU" dirty="0"/>
              <a:t>С. Майер – 15 %</a:t>
            </a:r>
            <a:endParaRPr lang="ru-RU" b="1" dirty="0"/>
          </a:p>
          <a:p>
            <a:pPr hangingPunct="0"/>
            <a:r>
              <a:rPr lang="ru-RU" dirty="0"/>
              <a:t>Б. Акунин – 14 %</a:t>
            </a:r>
            <a:endParaRPr lang="ru-RU" b="1" dirty="0"/>
          </a:p>
          <a:p>
            <a:pPr hangingPunct="0"/>
            <a:r>
              <a:rPr lang="ru-RU" dirty="0"/>
              <a:t>Д. </a:t>
            </a:r>
            <a:r>
              <a:rPr lang="ru-RU" dirty="0" err="1"/>
              <a:t>Донцова</a:t>
            </a:r>
            <a:r>
              <a:rPr lang="ru-RU" dirty="0"/>
              <a:t> – 9 %</a:t>
            </a:r>
            <a:endParaRPr lang="ru-RU" b="1" dirty="0"/>
          </a:p>
          <a:p>
            <a:pPr hangingPunct="0"/>
            <a:endParaRPr lang="ru-RU" dirty="0" smtClean="0"/>
          </a:p>
          <a:p>
            <a:pPr hangingPunct="0">
              <a:buNone/>
            </a:pPr>
            <a:r>
              <a:rPr lang="ru-RU" b="1" dirty="0" smtClean="0"/>
              <a:t>	Важнейший </a:t>
            </a:r>
            <a:r>
              <a:rPr lang="ru-RU" b="1" dirty="0"/>
              <a:t>тренд </a:t>
            </a:r>
            <a:r>
              <a:rPr lang="ru-RU" dirty="0"/>
              <a:t>– электронные книги читают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46 </a:t>
            </a:r>
            <a:r>
              <a:rPr lang="ru-RU" dirty="0"/>
              <a:t>% опрошенных</a:t>
            </a:r>
            <a:endParaRPr lang="ru-RU" b="1" dirty="0"/>
          </a:p>
          <a:p>
            <a:pPr hangingPunct="0">
              <a:buNone/>
            </a:pPr>
            <a:r>
              <a:rPr lang="ru-RU" dirty="0" smtClean="0"/>
              <a:t>		Не </a:t>
            </a:r>
            <a:r>
              <a:rPr lang="ru-RU" dirty="0"/>
              <a:t>читают – 54 % </a:t>
            </a:r>
            <a:r>
              <a:rPr lang="ru-RU" dirty="0" smtClean="0"/>
              <a:t>опрошенных</a:t>
            </a:r>
          </a:p>
          <a:p>
            <a:pPr lvl="0" hangingPunct="0">
              <a:buNone/>
            </a:pPr>
            <a:endParaRPr lang="ru-RU" i="1" dirty="0" smtClean="0"/>
          </a:p>
          <a:p>
            <a:pPr lvl="0" hangingPunct="0">
              <a:buNone/>
            </a:pPr>
            <a:r>
              <a:rPr lang="ru-RU" i="1" dirty="0"/>
              <a:t>	</a:t>
            </a:r>
            <a:r>
              <a:rPr lang="ru-RU" i="1" dirty="0" smtClean="0"/>
              <a:t>Источник: Филологический </a:t>
            </a:r>
            <a:r>
              <a:rPr lang="ru-RU" i="1" dirty="0" err="1" smtClean="0"/>
              <a:t>дискурс</a:t>
            </a:r>
            <a:r>
              <a:rPr lang="ru-RU" i="1" dirty="0" smtClean="0"/>
              <a:t>. Вестник ИГН </a:t>
            </a:r>
            <a:r>
              <a:rPr lang="ru-RU" i="1" dirty="0" err="1" smtClean="0"/>
              <a:t>ТюмГУ</a:t>
            </a:r>
            <a:r>
              <a:rPr lang="ru-RU" i="1" dirty="0" smtClean="0"/>
              <a:t>. </a:t>
            </a:r>
            <a:r>
              <a:rPr lang="ru-RU" i="1" dirty="0" err="1" smtClean="0"/>
              <a:t>Вып</a:t>
            </a:r>
            <a:r>
              <a:rPr lang="ru-RU" i="1" dirty="0" smtClean="0"/>
              <a:t>. 9. Тюмень, 2011. С. 130 – 134.</a:t>
            </a:r>
          </a:p>
        </p:txBody>
      </p:sp>
      <p:pic>
        <p:nvPicPr>
          <p:cNvPr id="1027" name="Picture 3" descr="D:\Кафедра\МУП Книжная культура Тюмени\4.6\Иллюстрации, документы и видео для 4.6\Серебряная литера - главная награда конкурса ''Книга года - 2007''. Дизайн Н.П. Писку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343498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Проекты по продвижению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00816" cy="4873752"/>
          </a:xfrm>
        </p:spPr>
        <p:txBody>
          <a:bodyPr>
            <a:normAutofit fontScale="92500" lnSpcReduction="20000"/>
          </a:bodyPr>
          <a:lstStyle/>
          <a:p>
            <a:pPr lvl="0" algn="just" hangingPunct="0">
              <a:buNone/>
            </a:pPr>
            <a:r>
              <a:rPr lang="ru-RU" dirty="0" smtClean="0"/>
              <a:t>		</a:t>
            </a:r>
            <a:r>
              <a:rPr lang="ru-RU" b="1" dirty="0" smtClean="0"/>
              <a:t>В </a:t>
            </a:r>
            <a:r>
              <a:rPr lang="ru-RU" b="1" dirty="0"/>
              <a:t>Тюменской области в последние </a:t>
            </a:r>
            <a:r>
              <a:rPr lang="ru-RU" b="1" dirty="0" smtClean="0"/>
              <a:t>годы (2007 </a:t>
            </a:r>
            <a:r>
              <a:rPr lang="ru-RU" b="1" dirty="0"/>
              <a:t>– </a:t>
            </a:r>
            <a:r>
              <a:rPr lang="ru-RU" b="1" dirty="0" smtClean="0"/>
              <a:t>2012) осуществлен </a:t>
            </a:r>
            <a:r>
              <a:rPr lang="ru-RU" b="1" dirty="0"/>
              <a:t>и продолжает реализовываться целый ряд проектов, связанных с повышением престижа чтения как культурной ценности. </a:t>
            </a:r>
            <a:endParaRPr lang="ru-RU" b="1" dirty="0" smtClean="0"/>
          </a:p>
          <a:p>
            <a:pPr lvl="0" hangingPunct="0">
              <a:buNone/>
            </a:pPr>
            <a:endParaRPr lang="ru-RU" b="1" dirty="0"/>
          </a:p>
          <a:p>
            <a:pPr algn="just" hangingPunct="0"/>
            <a:r>
              <a:rPr lang="ru-RU" dirty="0"/>
              <a:t>В </a:t>
            </a:r>
            <a:r>
              <a:rPr lang="ru-RU" b="1" dirty="0"/>
              <a:t>2009</a:t>
            </a:r>
            <a:r>
              <a:rPr lang="ru-RU" dirty="0"/>
              <a:t> году преподавателями кафедры издательского дела и редактирования Тюменского государственного университета создана первая история тюменской книги «Путешествие по книжной Тюмени: электронный путеводитель» (Тюмень: Печатник, 2009).</a:t>
            </a:r>
            <a:endParaRPr lang="ru-RU" b="1" dirty="0"/>
          </a:p>
          <a:p>
            <a:pPr algn="just" hangingPunct="0"/>
            <a:r>
              <a:rPr lang="ru-RU" b="1" dirty="0"/>
              <a:t>2010 – 2011 </a:t>
            </a:r>
            <a:r>
              <a:rPr lang="ru-RU" dirty="0"/>
              <a:t>учебный год объявлен в Тюмени Годом чтения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4098" name="Picture 2" descr="D:\Кафедра\Фотографии с мероприятий\любимые Фотографии на выставку по Книге и Чтению\Фотографии на выставку по Книге и Чтению\Смыслова\Бук на прогулке) 1.04.06\IMG_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219647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/>
              <a:t>Проекты по продвижению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29312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2011 </a:t>
            </a:r>
            <a:r>
              <a:rPr lang="ru-RU" dirty="0" smtClean="0"/>
              <a:t>год – Тюмень объявлена библиотечной столицей России, в городе состоялся Всероссийский библиотечный конгресс.</a:t>
            </a:r>
          </a:p>
          <a:p>
            <a:pPr algn="just"/>
            <a:r>
              <a:rPr lang="ru-RU" b="1" dirty="0" smtClean="0"/>
              <a:t>2011</a:t>
            </a:r>
            <a:r>
              <a:rPr lang="ru-RU" dirty="0" smtClean="0"/>
              <a:t> год – на базе Тюменского государственного университета состоялся научно-практический семинар «Формирование </a:t>
            </a:r>
            <a:r>
              <a:rPr lang="ru-RU" dirty="0" err="1" smtClean="0"/>
              <a:t>медиа</a:t>
            </a:r>
            <a:r>
              <a:rPr lang="ru-RU" dirty="0" smtClean="0"/>
              <a:t>- и информационной грамотности – императив </a:t>
            </a:r>
            <a:r>
              <a:rPr lang="en-US" dirty="0" smtClean="0"/>
              <a:t>XXI</a:t>
            </a:r>
            <a:r>
              <a:rPr lang="ru-RU" dirty="0" smtClean="0"/>
              <a:t> века», организованный Российским комитетом Программы ЮНЕСКО «Информация для всех».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D:\Кафедра\Фотографии с мероприятий\любимые Фотографии на выставку по Книге и Чтению\Фотографии на выставку по Книге и Чтению\Смыслова\Бук на прогулке) 1.04.06\IMG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876" y="1714488"/>
            <a:ext cx="273222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Проекты по продвижению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5972188" cy="40433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2011</a:t>
            </a:r>
            <a:r>
              <a:rPr lang="ru-RU" dirty="0" smtClean="0"/>
              <a:t> год – преподавателями кафедры издательского дела и редактирования создано учебное пособие для студентов по направлению подготовки «Издательское дело» – «От свитка к электронной книге: культурные практики человека читающего» (Тюмень: Печатник, 2011).</a:t>
            </a:r>
          </a:p>
          <a:p>
            <a:pPr algn="just"/>
            <a:r>
              <a:rPr lang="ru-RU" b="1" dirty="0" smtClean="0"/>
              <a:t>2012</a:t>
            </a:r>
            <a:r>
              <a:rPr lang="ru-RU" dirty="0" smtClean="0"/>
              <a:t> – в Тюмени (на базе </a:t>
            </a:r>
            <a:r>
              <a:rPr lang="ru-RU" dirty="0" err="1" smtClean="0"/>
              <a:t>ТюмГУ</a:t>
            </a:r>
            <a:r>
              <a:rPr lang="ru-RU" dirty="0" smtClean="0"/>
              <a:t>) и Тобольске прошла </a:t>
            </a:r>
            <a:r>
              <a:rPr lang="en-US" dirty="0" smtClean="0"/>
              <a:t>VI </a:t>
            </a:r>
            <a:r>
              <a:rPr lang="ru-RU" dirty="0" smtClean="0"/>
              <a:t>конференция АСКИ «Вопросы повышения конкурентоспособности регионального книгоиздания».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074" name="Picture 2" descr="D:\Кафедра\Фотографии с мероприятий\любимые Фотографии на выставку по Книге и Чтению\Фотографии на выставку по Книге и Чтению\Смыслова\Бук на прогулке) 1.04.06\IMG_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960" y="1727919"/>
            <a:ext cx="2615007" cy="348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федра\Фотографии с мероприятий\любимые Фотографии на выставку по Книге и Чтению\Фотографии на выставку по Книге и Чтению\выставка\Я. Чернов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3238820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Проекты по продвижению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00684" cy="4757758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ru-RU" b="1" dirty="0" smtClean="0"/>
              <a:t>2012</a:t>
            </a:r>
            <a:r>
              <a:rPr lang="ru-RU" dirty="0" smtClean="0"/>
              <a:t> – городской Централизованной библиотечной системой Тюмени объявлен первый конкурс </a:t>
            </a:r>
            <a:r>
              <a:rPr lang="ru-RU" dirty="0" err="1" smtClean="0"/>
              <a:t>буктрейлеров</a:t>
            </a:r>
            <a:r>
              <a:rPr lang="ru-RU" dirty="0" smtClean="0"/>
              <a:t> по книгам тюменских писателей.</a:t>
            </a:r>
            <a:endParaRPr lang="ru-RU" b="1" dirty="0" smtClean="0"/>
          </a:p>
          <a:p>
            <a:pPr algn="just" hangingPunct="0"/>
            <a:r>
              <a:rPr lang="ru-RU" b="1" dirty="0" smtClean="0"/>
              <a:t>2007 – 2012 </a:t>
            </a:r>
            <a:r>
              <a:rPr lang="ru-RU" dirty="0" smtClean="0"/>
              <a:t>– региональный конкурс «Книга года» ежегодно организуют кафедра издательского дела и редактирования Тюменского государственного университета и Департамент информационной политики Тюменской области. Одна из задач конкурса – «создавать в Тюменской области условия для реализации “Национальной программы поддержки и развития чтения” (2007 – 2020)».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Региональный конкурс «Книга года» как форма продвижения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1638"/>
            <a:ext cx="7467600" cy="25431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</a:t>
            </a:r>
            <a:r>
              <a:rPr lang="ru-RU" b="1" dirty="0"/>
              <a:t>2007</a:t>
            </a:r>
            <a:r>
              <a:rPr lang="ru-RU" dirty="0"/>
              <a:t> году на конкурс поступило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74 </a:t>
            </a:r>
            <a:r>
              <a:rPr lang="ru-RU" dirty="0"/>
              <a:t>издания (9 % от изданных в области); 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/>
              <a:t>2008</a:t>
            </a:r>
            <a:r>
              <a:rPr lang="ru-RU" dirty="0"/>
              <a:t> году – 356 (35 %);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b="1" dirty="0"/>
              <a:t>2009</a:t>
            </a:r>
            <a:r>
              <a:rPr lang="ru-RU" dirty="0"/>
              <a:t> году – 215 (17 %); 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/>
              <a:t>2010</a:t>
            </a:r>
            <a:r>
              <a:rPr lang="ru-RU" dirty="0"/>
              <a:t> – 256 (28 </a:t>
            </a:r>
            <a:r>
              <a:rPr lang="ru-RU" dirty="0" smtClean="0"/>
              <a:t>%); </a:t>
            </a:r>
          </a:p>
          <a:p>
            <a:pPr algn="just"/>
            <a:r>
              <a:rPr lang="ru-RU" dirty="0" smtClean="0"/>
              <a:t>в </a:t>
            </a:r>
            <a:r>
              <a:rPr lang="ru-RU" b="1" dirty="0"/>
              <a:t>2011</a:t>
            </a:r>
            <a:r>
              <a:rPr lang="ru-RU" dirty="0"/>
              <a:t> – 263 (36 %).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D:\Кафедра\Книга года - 2012\Лого\Запятая\Log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4357694"/>
            <a:ext cx="5357850" cy="22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337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Тюменская региональная программа поддержки и развития чтения: проблемы и предпосылки разработки </vt:lpstr>
      <vt:lpstr>Слайд 2</vt:lpstr>
      <vt:lpstr>Чтение в Тюмени</vt:lpstr>
      <vt:lpstr>Чтение в Тюмени</vt:lpstr>
      <vt:lpstr>Проекты по продвижению чтения</vt:lpstr>
      <vt:lpstr>Проекты по продвижению чтения</vt:lpstr>
      <vt:lpstr>Проекты по продвижению чтения</vt:lpstr>
      <vt:lpstr>Проекты по продвижению чтения</vt:lpstr>
      <vt:lpstr>Региональный конкурс «Книга года» как форма продвижения чтения</vt:lpstr>
      <vt:lpstr>Региональный конкурс «Книга года» как форма продвижения чтения</vt:lpstr>
      <vt:lpstr>Слайд 11</vt:lpstr>
      <vt:lpstr>Слайд 12</vt:lpstr>
      <vt:lpstr>Спасибо за внимание!</vt:lpstr>
    </vt:vector>
  </TitlesOfParts>
  <Company>ТГУ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Тюменская региональная программа поддержки и развития чтения: проблемы и предпосылки разработки </dc:title>
  <dc:creator>1</dc:creator>
  <cp:lastModifiedBy>1</cp:lastModifiedBy>
  <cp:revision>15</cp:revision>
  <dcterms:created xsi:type="dcterms:W3CDTF">2012-11-20T09:14:24Z</dcterms:created>
  <dcterms:modified xsi:type="dcterms:W3CDTF">2012-11-21T07:53:07Z</dcterms:modified>
</cp:coreProperties>
</file>